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18288000" cy="10515600"/>
  <p:notesSz cx="6858000" cy="9144000"/>
  <p:embeddedFontLst>
    <p:embeddedFont>
      <p:font typeface="Lora" pitchFamily="2" charset="77"/>
      <p:regular r:id="rId28"/>
      <p:bold r:id="rId29"/>
      <p:italic r:id="rId30"/>
      <p:boldItalic r:id="rId31"/>
    </p:embeddedFont>
    <p:embeddedFont>
      <p:font typeface="Lora Medium" pitchFamily="2" charset="77"/>
      <p:regular r:id="rId32"/>
      <p:bold r:id="rId33"/>
      <p:italic r:id="rId34"/>
      <p:boldItalic r:id="rId35"/>
    </p:embeddedFont>
    <p:embeddedFont>
      <p:font typeface="Lora SemiBold" pitchFamily="2" charset="77"/>
      <p:regular r:id="rId36"/>
      <p:bold r:id="rId37"/>
      <p:italic r:id="rId38"/>
      <p:boldItalic r:id="rId39"/>
    </p:embeddedFont>
    <p:embeddedFont>
      <p:font typeface="Montserrat" pitchFamily="2" charset="77"/>
      <p:regular r:id="rId40"/>
      <p:bold r:id="rId41"/>
      <p:italic r:id="rId42"/>
      <p:boldItalic r:id="rId43"/>
    </p:embeddedFont>
    <p:embeddedFont>
      <p:font typeface="Montserrat Light" panose="020F030202020403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Work Sans" pitchFamily="2" charset="77"/>
      <p:regular r:id="rId52"/>
      <p:bold r:id="rId53"/>
      <p:italic r:id="rId54"/>
      <p:boldItalic r:id="rId55"/>
    </p:embeddedFont>
    <p:embeddedFont>
      <p:font typeface="Work Sans Medium"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12">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0432"/>
  </p:normalViewPr>
  <p:slideViewPr>
    <p:cSldViewPr snapToGrid="0">
      <p:cViewPr varScale="1">
        <p:scale>
          <a:sx n="37" d="100"/>
          <a:sy n="37" d="100"/>
        </p:scale>
        <p:origin x="2952" y="208"/>
      </p:cViewPr>
      <p:guideLst>
        <p:guide orient="horz" pos="3312"/>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47562" y="685800"/>
            <a:ext cx="5963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7b2ab50a80_0_1: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7b2ab50a8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70461d87de_0_80: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70461d87d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782faed1a5_0_64: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782faed1a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7b2ab50a80_2_4: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37b2ab50a80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70461d87de_0_5: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70461d87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0461d87de_0_16: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70461d87d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7481fdbab5_8_6: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7481fdbab5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70461d87de_0_62: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70461d87d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782faed1a5_0_68: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782faed1a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70461d87de_0_27: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70461d87d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70461d87de_0_33: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70461d87d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6243a0631_0_0: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6243a06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0461d87de_0_68: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0461d87d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70461d87de_0_21: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70461d87d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70461d87de_0_59: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70461d87d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7481fdbab5_8_10: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7481fdbab5_8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36243a0631_0_348: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36243a0631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6243a0631_0_270: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6243a0631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7b2ab50a80_2_0: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7b2ab50a8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782faed1a5_0_5:notes"/>
          <p:cNvSpPr>
            <a:spLocks noGrp="1" noRot="1" noChangeAspect="1"/>
          </p:cNvSpPr>
          <p:nvPr>
            <p:ph type="sldImg" idx="2"/>
          </p:nvPr>
        </p:nvSpPr>
        <p:spPr>
          <a:xfrm>
            <a:off x="447675" y="685800"/>
            <a:ext cx="5962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782faed1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highlight>
                <a:srgbClr val="EDE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70461d87de_0_65: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70461d87d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0461d87de_0_0: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70461d87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7481fdbab5_8_0: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7481fdbab5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70461d87de_0_103:notes"/>
          <p:cNvSpPr>
            <a:spLocks noGrp="1" noRot="1" noChangeAspect="1"/>
          </p:cNvSpPr>
          <p:nvPr>
            <p:ph type="sldImg" idx="2"/>
          </p:nvPr>
        </p:nvSpPr>
        <p:spPr>
          <a:xfrm>
            <a:off x="447675" y="685800"/>
            <a:ext cx="59642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70461d87d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697550" y="870275"/>
            <a:ext cx="16893000" cy="8728800"/>
          </a:xfrm>
          <a:prstGeom prst="rect">
            <a:avLst/>
          </a:prstGeom>
          <a:noFill/>
          <a:ln w="9525" cap="flat" cmpd="sng">
            <a:solidFill>
              <a:srgbClr val="418F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23417" y="1522242"/>
            <a:ext cx="17041200" cy="4196400"/>
          </a:xfrm>
          <a:prstGeom prst="rect">
            <a:avLst/>
          </a:prstGeom>
        </p:spPr>
        <p:txBody>
          <a:bodyPr spcFirstLastPara="1" wrap="square" lIns="184200" tIns="184200" rIns="184200" bIns="184200" anchor="b" anchorCtr="0">
            <a:normAutofit/>
          </a:bodyPr>
          <a:lstStyle>
            <a:lvl1pPr lvl="0" algn="ctr" rtl="0">
              <a:spcBef>
                <a:spcPts val="0"/>
              </a:spcBef>
              <a:spcAft>
                <a:spcPts val="0"/>
              </a:spcAft>
              <a:buSzPts val="10500"/>
              <a:buNone/>
              <a:defRPr sz="10500"/>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endParaRPr/>
          </a:p>
        </p:txBody>
      </p:sp>
      <p:sp>
        <p:nvSpPr>
          <p:cNvPr id="12" name="Google Shape;12;p2"/>
          <p:cNvSpPr txBox="1">
            <a:spLocks noGrp="1"/>
          </p:cNvSpPr>
          <p:nvPr>
            <p:ph type="subTitle" idx="1"/>
          </p:nvPr>
        </p:nvSpPr>
        <p:spPr>
          <a:xfrm>
            <a:off x="623400" y="5794211"/>
            <a:ext cx="17041200" cy="1620300"/>
          </a:xfrm>
          <a:prstGeom prst="rect">
            <a:avLst/>
          </a:prstGeom>
        </p:spPr>
        <p:txBody>
          <a:bodyPr spcFirstLastPara="1" wrap="square" lIns="184200" tIns="184200" rIns="184200" bIns="184200" anchor="t"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13" name="Google Shape;13;p2"/>
          <p:cNvSpPr txBox="1"/>
          <p:nvPr/>
        </p:nvSpPr>
        <p:spPr>
          <a:xfrm>
            <a:off x="623425" y="1489150"/>
            <a:ext cx="17041200" cy="3604200"/>
          </a:xfrm>
          <a:prstGeom prst="rect">
            <a:avLst/>
          </a:prstGeom>
          <a:noFill/>
          <a:ln>
            <a:noFill/>
          </a:ln>
        </p:spPr>
        <p:txBody>
          <a:bodyPr spcFirstLastPara="1" wrap="square" lIns="182850" tIns="182850" rIns="182850" bIns="182850" anchor="b" anchorCtr="0">
            <a:normAutofit/>
          </a:bodyPr>
          <a:lstStyle/>
          <a:p>
            <a:pPr marL="0" lvl="0" indent="0" algn="ctr" rtl="0">
              <a:spcBef>
                <a:spcPts val="0"/>
              </a:spcBef>
              <a:spcAft>
                <a:spcPts val="0"/>
              </a:spcAft>
              <a:buNone/>
            </a:pPr>
            <a:endParaRPr sz="8000">
              <a:solidFill>
                <a:srgbClr val="F15C22"/>
              </a:solidFill>
              <a:latin typeface="Montserrat Light"/>
              <a:ea typeface="Montserrat Light"/>
              <a:cs typeface="Montserrat Light"/>
              <a:sym typeface="Montserrat Light"/>
            </a:endParaRPr>
          </a:p>
        </p:txBody>
      </p:sp>
      <p:sp>
        <p:nvSpPr>
          <p:cNvPr id="14" name="Google Shape;14;p2"/>
          <p:cNvSpPr txBox="1"/>
          <p:nvPr/>
        </p:nvSpPr>
        <p:spPr>
          <a:xfrm>
            <a:off x="623400" y="5334625"/>
            <a:ext cx="17041200" cy="1585200"/>
          </a:xfrm>
          <a:prstGeom prst="rect">
            <a:avLst/>
          </a:prstGeom>
          <a:noFill/>
          <a:ln>
            <a:noFill/>
          </a:ln>
        </p:spPr>
        <p:txBody>
          <a:bodyPr spcFirstLastPara="1" wrap="square" lIns="182850" tIns="182850" rIns="182850" bIns="182850" anchor="t" anchorCtr="0">
            <a:normAutofit/>
          </a:bodyPr>
          <a:lstStyle/>
          <a:p>
            <a:pPr marL="0" lvl="0" indent="0" algn="ctr" rtl="0">
              <a:spcBef>
                <a:spcPts val="0"/>
              </a:spcBef>
              <a:spcAft>
                <a:spcPts val="0"/>
              </a:spcAft>
              <a:buNone/>
            </a:pPr>
            <a:endParaRPr sz="4500">
              <a:solidFill>
                <a:srgbClr val="595959"/>
              </a:solidFill>
              <a:latin typeface="Montserrat"/>
              <a:ea typeface="Montserrat"/>
              <a:cs typeface="Montserrat"/>
              <a:sym typeface="Montserrat"/>
            </a:endParaRPr>
          </a:p>
        </p:txBody>
      </p:sp>
      <p:sp>
        <p:nvSpPr>
          <p:cNvPr id="15" name="Google Shape;15;p2"/>
          <p:cNvSpPr/>
          <p:nvPr/>
        </p:nvSpPr>
        <p:spPr>
          <a:xfrm>
            <a:off x="5844975" y="9219825"/>
            <a:ext cx="6598200" cy="1067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p:nvPr/>
        </p:nvSpPr>
        <p:spPr>
          <a:xfrm>
            <a:off x="5633175" y="9388750"/>
            <a:ext cx="70218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50" b="1">
                <a:solidFill>
                  <a:srgbClr val="3D3935"/>
                </a:solidFill>
                <a:latin typeface="Work Sans"/>
                <a:ea typeface="Work Sans"/>
                <a:cs typeface="Work Sans"/>
                <a:sym typeface="Work Sans"/>
              </a:rPr>
              <a:t>BUILDING AN EQUITABLE AND PROSPEROUS FUTURE FOR ALL TEXANS</a:t>
            </a:r>
            <a:endParaRPr sz="1350" b="1">
              <a:solidFill>
                <a:srgbClr val="3D3935"/>
              </a:solidFill>
              <a:latin typeface="Work Sans"/>
              <a:ea typeface="Work Sans"/>
              <a:cs typeface="Work Sans"/>
              <a:sym typeface="Work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623400" y="909829"/>
            <a:ext cx="17041200" cy="1170900"/>
          </a:xfrm>
          <a:prstGeom prst="rect">
            <a:avLst/>
          </a:prstGeom>
        </p:spPr>
        <p:txBody>
          <a:bodyPr spcFirstLastPara="1" wrap="square" lIns="184200" tIns="184200" rIns="184200" bIns="18420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59" name="Google Shape;59;p13"/>
          <p:cNvSpPr txBox="1">
            <a:spLocks noGrp="1"/>
          </p:cNvSpPr>
          <p:nvPr>
            <p:ph type="body" idx="1"/>
          </p:nvPr>
        </p:nvSpPr>
        <p:spPr>
          <a:xfrm>
            <a:off x="623400" y="2356171"/>
            <a:ext cx="17041200" cy="6984600"/>
          </a:xfrm>
          <a:prstGeom prst="rect">
            <a:avLst/>
          </a:prstGeom>
        </p:spPr>
        <p:txBody>
          <a:bodyPr spcFirstLastPara="1" wrap="square" lIns="184200" tIns="184200" rIns="184200" bIns="18420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60" name="Google Shape;60;p13"/>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623400" y="909829"/>
            <a:ext cx="17041200" cy="1170900"/>
          </a:xfrm>
          <a:prstGeom prst="rect">
            <a:avLst/>
          </a:prstGeom>
        </p:spPr>
        <p:txBody>
          <a:bodyPr spcFirstLastPara="1" wrap="square" lIns="184200" tIns="184200" rIns="184200" bIns="18420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63" name="Google Shape;63;p14"/>
          <p:cNvSpPr txBox="1">
            <a:spLocks noGrp="1"/>
          </p:cNvSpPr>
          <p:nvPr>
            <p:ph type="body" idx="1"/>
          </p:nvPr>
        </p:nvSpPr>
        <p:spPr>
          <a:xfrm>
            <a:off x="623400" y="2356171"/>
            <a:ext cx="7999800" cy="6984600"/>
          </a:xfrm>
          <a:prstGeom prst="rect">
            <a:avLst/>
          </a:prstGeom>
        </p:spPr>
        <p:txBody>
          <a:bodyPr spcFirstLastPara="1" wrap="square" lIns="184200" tIns="184200" rIns="184200" bIns="18420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4" name="Google Shape;64;p14"/>
          <p:cNvSpPr txBox="1">
            <a:spLocks noGrp="1"/>
          </p:cNvSpPr>
          <p:nvPr>
            <p:ph type="body" idx="2"/>
          </p:nvPr>
        </p:nvSpPr>
        <p:spPr>
          <a:xfrm>
            <a:off x="9664800" y="2356171"/>
            <a:ext cx="7999800" cy="6984600"/>
          </a:xfrm>
          <a:prstGeom prst="rect">
            <a:avLst/>
          </a:prstGeom>
        </p:spPr>
        <p:txBody>
          <a:bodyPr spcFirstLastPara="1" wrap="square" lIns="184200" tIns="184200" rIns="184200" bIns="18420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65" name="Google Shape;65;p14"/>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23400" y="909829"/>
            <a:ext cx="17041200" cy="1170900"/>
          </a:xfrm>
          <a:prstGeom prst="rect">
            <a:avLst/>
          </a:prstGeom>
        </p:spPr>
        <p:txBody>
          <a:bodyPr spcFirstLastPara="1" wrap="square" lIns="184200" tIns="184200" rIns="184200" bIns="18420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68" name="Google Shape;68;p15"/>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623400" y="1135893"/>
            <a:ext cx="5616000" cy="1545000"/>
          </a:xfrm>
          <a:prstGeom prst="rect">
            <a:avLst/>
          </a:prstGeom>
        </p:spPr>
        <p:txBody>
          <a:bodyPr spcFirstLastPara="1" wrap="square" lIns="184200" tIns="184200" rIns="184200" bIns="18420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1" name="Google Shape;71;p16"/>
          <p:cNvSpPr txBox="1">
            <a:spLocks noGrp="1"/>
          </p:cNvSpPr>
          <p:nvPr>
            <p:ph type="body" idx="1"/>
          </p:nvPr>
        </p:nvSpPr>
        <p:spPr>
          <a:xfrm>
            <a:off x="623400" y="2840960"/>
            <a:ext cx="5616000" cy="6500100"/>
          </a:xfrm>
          <a:prstGeom prst="rect">
            <a:avLst/>
          </a:prstGeom>
        </p:spPr>
        <p:txBody>
          <a:bodyPr spcFirstLastPara="1" wrap="square" lIns="184200" tIns="184200" rIns="184200" bIns="18420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72" name="Google Shape;72;p16"/>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980500" y="920307"/>
            <a:ext cx="12735600" cy="8363400"/>
          </a:xfrm>
          <a:prstGeom prst="rect">
            <a:avLst/>
          </a:prstGeom>
        </p:spPr>
        <p:txBody>
          <a:bodyPr spcFirstLastPara="1" wrap="square" lIns="184200" tIns="184200" rIns="184200" bIns="184200" anchor="ctr" anchorCtr="0">
            <a:normAutofit/>
          </a:bodyPr>
          <a:lstStyle>
            <a:lvl1pPr lvl="0">
              <a:spcBef>
                <a:spcPts val="0"/>
              </a:spcBef>
              <a:spcAft>
                <a:spcPts val="0"/>
              </a:spcAft>
              <a:buSzPts val="9700"/>
              <a:buNone/>
              <a:defRPr sz="9700"/>
            </a:lvl1pPr>
            <a:lvl2pPr lvl="1">
              <a:spcBef>
                <a:spcPts val="0"/>
              </a:spcBef>
              <a:spcAft>
                <a:spcPts val="0"/>
              </a:spcAft>
              <a:buSzPts val="9700"/>
              <a:buNone/>
              <a:defRPr sz="9700"/>
            </a:lvl2pPr>
            <a:lvl3pPr lvl="2">
              <a:spcBef>
                <a:spcPts val="0"/>
              </a:spcBef>
              <a:spcAft>
                <a:spcPts val="0"/>
              </a:spcAft>
              <a:buSzPts val="9700"/>
              <a:buNone/>
              <a:defRPr sz="9700"/>
            </a:lvl3pPr>
            <a:lvl4pPr lvl="3">
              <a:spcBef>
                <a:spcPts val="0"/>
              </a:spcBef>
              <a:spcAft>
                <a:spcPts val="0"/>
              </a:spcAft>
              <a:buSzPts val="9700"/>
              <a:buNone/>
              <a:defRPr sz="9700"/>
            </a:lvl4pPr>
            <a:lvl5pPr lvl="4">
              <a:spcBef>
                <a:spcPts val="0"/>
              </a:spcBef>
              <a:spcAft>
                <a:spcPts val="0"/>
              </a:spcAft>
              <a:buSzPts val="9700"/>
              <a:buNone/>
              <a:defRPr sz="9700"/>
            </a:lvl5pPr>
            <a:lvl6pPr lvl="5">
              <a:spcBef>
                <a:spcPts val="0"/>
              </a:spcBef>
              <a:spcAft>
                <a:spcPts val="0"/>
              </a:spcAft>
              <a:buSzPts val="9700"/>
              <a:buNone/>
              <a:defRPr sz="9700"/>
            </a:lvl6pPr>
            <a:lvl7pPr lvl="6">
              <a:spcBef>
                <a:spcPts val="0"/>
              </a:spcBef>
              <a:spcAft>
                <a:spcPts val="0"/>
              </a:spcAft>
              <a:buSzPts val="9700"/>
              <a:buNone/>
              <a:defRPr sz="9700"/>
            </a:lvl7pPr>
            <a:lvl8pPr lvl="7">
              <a:spcBef>
                <a:spcPts val="0"/>
              </a:spcBef>
              <a:spcAft>
                <a:spcPts val="0"/>
              </a:spcAft>
              <a:buSzPts val="9700"/>
              <a:buNone/>
              <a:defRPr sz="9700"/>
            </a:lvl8pPr>
            <a:lvl9pPr lvl="8">
              <a:spcBef>
                <a:spcPts val="0"/>
              </a:spcBef>
              <a:spcAft>
                <a:spcPts val="0"/>
              </a:spcAft>
              <a:buSzPts val="9700"/>
              <a:buNone/>
              <a:defRPr sz="9700"/>
            </a:lvl9pPr>
          </a:lstStyle>
          <a:p>
            <a:endParaRPr/>
          </a:p>
        </p:txBody>
      </p:sp>
      <p:sp>
        <p:nvSpPr>
          <p:cNvPr id="75" name="Google Shape;75;p17"/>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
        <p:cNvGrpSpPr/>
        <p:nvPr/>
      </p:nvGrpSpPr>
      <p:grpSpPr>
        <a:xfrm>
          <a:off x="0" y="0"/>
          <a:ext cx="0" cy="0"/>
          <a:chOff x="0" y="0"/>
          <a:chExt cx="0" cy="0"/>
        </a:xfrm>
      </p:grpSpPr>
      <p:sp>
        <p:nvSpPr>
          <p:cNvPr id="77" name="Google Shape;77;p18"/>
          <p:cNvSpPr/>
          <p:nvPr/>
        </p:nvSpPr>
        <p:spPr>
          <a:xfrm>
            <a:off x="9144000" y="-256"/>
            <a:ext cx="9144000" cy="10515600"/>
          </a:xfrm>
          <a:prstGeom prst="rect">
            <a:avLst/>
          </a:prstGeom>
          <a:solidFill>
            <a:schemeClr val="lt2"/>
          </a:solidFill>
          <a:ln>
            <a:noFill/>
          </a:ln>
        </p:spPr>
        <p:txBody>
          <a:bodyPr spcFirstLastPara="1" wrap="square" lIns="184200" tIns="184200" rIns="184200" bIns="184200" anchor="ctr" anchorCtr="0">
            <a:noAutofit/>
          </a:bodyPr>
          <a:lstStyle/>
          <a:p>
            <a:pPr marL="0" lvl="0" indent="0" algn="l" rtl="0">
              <a:spcBef>
                <a:spcPts val="0"/>
              </a:spcBef>
              <a:spcAft>
                <a:spcPts val="0"/>
              </a:spcAft>
              <a:buNone/>
            </a:pPr>
            <a:endParaRPr/>
          </a:p>
        </p:txBody>
      </p:sp>
      <p:sp>
        <p:nvSpPr>
          <p:cNvPr id="78" name="Google Shape;78;p18"/>
          <p:cNvSpPr txBox="1">
            <a:spLocks noGrp="1"/>
          </p:cNvSpPr>
          <p:nvPr>
            <p:ph type="title"/>
          </p:nvPr>
        </p:nvSpPr>
        <p:spPr>
          <a:xfrm>
            <a:off x="531000" y="2521158"/>
            <a:ext cx="8090400" cy="3030600"/>
          </a:xfrm>
          <a:prstGeom prst="rect">
            <a:avLst/>
          </a:prstGeom>
        </p:spPr>
        <p:txBody>
          <a:bodyPr spcFirstLastPara="1" wrap="square" lIns="184200" tIns="184200" rIns="184200" bIns="184200" anchor="b" anchorCtr="0">
            <a:normAutofit/>
          </a:bodyPr>
          <a:lstStyle>
            <a:lvl1pPr lvl="0" algn="ctr">
              <a:spcBef>
                <a:spcPts val="0"/>
              </a:spcBef>
              <a:spcAft>
                <a:spcPts val="0"/>
              </a:spcAft>
              <a:buSzPts val="8500"/>
              <a:buNone/>
              <a:defRPr sz="8500"/>
            </a:lvl1pPr>
            <a:lvl2pPr lvl="1" algn="ctr">
              <a:spcBef>
                <a:spcPts val="0"/>
              </a:spcBef>
              <a:spcAft>
                <a:spcPts val="0"/>
              </a:spcAft>
              <a:buSzPts val="8500"/>
              <a:buNone/>
              <a:defRPr sz="8500"/>
            </a:lvl2pPr>
            <a:lvl3pPr lvl="2" algn="ctr">
              <a:spcBef>
                <a:spcPts val="0"/>
              </a:spcBef>
              <a:spcAft>
                <a:spcPts val="0"/>
              </a:spcAft>
              <a:buSzPts val="8500"/>
              <a:buNone/>
              <a:defRPr sz="8500"/>
            </a:lvl3pPr>
            <a:lvl4pPr lvl="3" algn="ctr">
              <a:spcBef>
                <a:spcPts val="0"/>
              </a:spcBef>
              <a:spcAft>
                <a:spcPts val="0"/>
              </a:spcAft>
              <a:buSzPts val="8500"/>
              <a:buNone/>
              <a:defRPr sz="8500"/>
            </a:lvl4pPr>
            <a:lvl5pPr lvl="4" algn="ctr">
              <a:spcBef>
                <a:spcPts val="0"/>
              </a:spcBef>
              <a:spcAft>
                <a:spcPts val="0"/>
              </a:spcAft>
              <a:buSzPts val="8500"/>
              <a:buNone/>
              <a:defRPr sz="8500"/>
            </a:lvl5pPr>
            <a:lvl6pPr lvl="5" algn="ctr">
              <a:spcBef>
                <a:spcPts val="0"/>
              </a:spcBef>
              <a:spcAft>
                <a:spcPts val="0"/>
              </a:spcAft>
              <a:buSzPts val="8500"/>
              <a:buNone/>
              <a:defRPr sz="8500"/>
            </a:lvl6pPr>
            <a:lvl7pPr lvl="6" algn="ctr">
              <a:spcBef>
                <a:spcPts val="0"/>
              </a:spcBef>
              <a:spcAft>
                <a:spcPts val="0"/>
              </a:spcAft>
              <a:buSzPts val="8500"/>
              <a:buNone/>
              <a:defRPr sz="8500"/>
            </a:lvl7pPr>
            <a:lvl8pPr lvl="7" algn="ctr">
              <a:spcBef>
                <a:spcPts val="0"/>
              </a:spcBef>
              <a:spcAft>
                <a:spcPts val="0"/>
              </a:spcAft>
              <a:buSzPts val="8500"/>
              <a:buNone/>
              <a:defRPr sz="8500"/>
            </a:lvl8pPr>
            <a:lvl9pPr lvl="8" algn="ctr">
              <a:spcBef>
                <a:spcPts val="0"/>
              </a:spcBef>
              <a:spcAft>
                <a:spcPts val="0"/>
              </a:spcAft>
              <a:buSzPts val="8500"/>
              <a:buNone/>
              <a:defRPr sz="8500"/>
            </a:lvl9pPr>
          </a:lstStyle>
          <a:p>
            <a:endParaRPr/>
          </a:p>
        </p:txBody>
      </p:sp>
      <p:sp>
        <p:nvSpPr>
          <p:cNvPr id="79" name="Google Shape;79;p18"/>
          <p:cNvSpPr txBox="1">
            <a:spLocks noGrp="1"/>
          </p:cNvSpPr>
          <p:nvPr>
            <p:ph type="subTitle" idx="1"/>
          </p:nvPr>
        </p:nvSpPr>
        <p:spPr>
          <a:xfrm>
            <a:off x="531000" y="5730731"/>
            <a:ext cx="8090400" cy="2525100"/>
          </a:xfrm>
          <a:prstGeom prst="rect">
            <a:avLst/>
          </a:prstGeom>
        </p:spPr>
        <p:txBody>
          <a:bodyPr spcFirstLastPara="1" wrap="square" lIns="184200" tIns="184200" rIns="184200" bIns="18420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0" name="Google Shape;80;p18"/>
          <p:cNvSpPr txBox="1">
            <a:spLocks noGrp="1"/>
          </p:cNvSpPr>
          <p:nvPr>
            <p:ph type="body" idx="2"/>
          </p:nvPr>
        </p:nvSpPr>
        <p:spPr>
          <a:xfrm>
            <a:off x="9879000" y="1480331"/>
            <a:ext cx="7674000" cy="7554300"/>
          </a:xfrm>
          <a:prstGeom prst="rect">
            <a:avLst/>
          </a:prstGeom>
        </p:spPr>
        <p:txBody>
          <a:bodyPr spcFirstLastPara="1" wrap="square" lIns="184200" tIns="184200" rIns="184200" bIns="184200" anchor="ctr"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81" name="Google Shape;81;p18"/>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623400" y="8649176"/>
            <a:ext cx="11997600" cy="1237200"/>
          </a:xfrm>
          <a:prstGeom prst="rect">
            <a:avLst/>
          </a:prstGeom>
        </p:spPr>
        <p:txBody>
          <a:bodyPr spcFirstLastPara="1" wrap="square" lIns="184200" tIns="184200" rIns="184200" bIns="18420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84" name="Google Shape;84;p19"/>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5"/>
        <p:cNvGrpSpPr/>
        <p:nvPr/>
      </p:nvGrpSpPr>
      <p:grpSpPr>
        <a:xfrm>
          <a:off x="0" y="0"/>
          <a:ext cx="0" cy="0"/>
          <a:chOff x="0" y="0"/>
          <a:chExt cx="0" cy="0"/>
        </a:xfrm>
      </p:grpSpPr>
      <p:sp>
        <p:nvSpPr>
          <p:cNvPr id="86" name="Google Shape;86;p20"/>
          <p:cNvSpPr txBox="1">
            <a:spLocks noGrp="1"/>
          </p:cNvSpPr>
          <p:nvPr>
            <p:ph type="title" hasCustomPrompt="1"/>
          </p:nvPr>
        </p:nvSpPr>
        <p:spPr>
          <a:xfrm>
            <a:off x="623400" y="2261411"/>
            <a:ext cx="17041200" cy="4014300"/>
          </a:xfrm>
          <a:prstGeom prst="rect">
            <a:avLst/>
          </a:prstGeom>
        </p:spPr>
        <p:txBody>
          <a:bodyPr spcFirstLastPara="1" wrap="square" lIns="184200" tIns="184200" rIns="184200" bIns="184200" anchor="b" anchorCtr="0">
            <a:normAutofit/>
          </a:bodyPr>
          <a:lstStyle>
            <a:lvl1pPr lvl="0" algn="ctr">
              <a:spcBef>
                <a:spcPts val="0"/>
              </a:spcBef>
              <a:spcAft>
                <a:spcPts val="0"/>
              </a:spcAft>
              <a:buSzPts val="24200"/>
              <a:buNone/>
              <a:defRPr sz="24200"/>
            </a:lvl1pPr>
            <a:lvl2pPr lvl="1" algn="ctr">
              <a:spcBef>
                <a:spcPts val="0"/>
              </a:spcBef>
              <a:spcAft>
                <a:spcPts val="0"/>
              </a:spcAft>
              <a:buSzPts val="24200"/>
              <a:buNone/>
              <a:defRPr sz="24200"/>
            </a:lvl2pPr>
            <a:lvl3pPr lvl="2" algn="ctr">
              <a:spcBef>
                <a:spcPts val="0"/>
              </a:spcBef>
              <a:spcAft>
                <a:spcPts val="0"/>
              </a:spcAft>
              <a:buSzPts val="24200"/>
              <a:buNone/>
              <a:defRPr sz="24200"/>
            </a:lvl3pPr>
            <a:lvl4pPr lvl="3" algn="ctr">
              <a:spcBef>
                <a:spcPts val="0"/>
              </a:spcBef>
              <a:spcAft>
                <a:spcPts val="0"/>
              </a:spcAft>
              <a:buSzPts val="24200"/>
              <a:buNone/>
              <a:defRPr sz="24200"/>
            </a:lvl4pPr>
            <a:lvl5pPr lvl="4" algn="ctr">
              <a:spcBef>
                <a:spcPts val="0"/>
              </a:spcBef>
              <a:spcAft>
                <a:spcPts val="0"/>
              </a:spcAft>
              <a:buSzPts val="24200"/>
              <a:buNone/>
              <a:defRPr sz="24200"/>
            </a:lvl5pPr>
            <a:lvl6pPr lvl="5" algn="ctr">
              <a:spcBef>
                <a:spcPts val="0"/>
              </a:spcBef>
              <a:spcAft>
                <a:spcPts val="0"/>
              </a:spcAft>
              <a:buSzPts val="24200"/>
              <a:buNone/>
              <a:defRPr sz="24200"/>
            </a:lvl6pPr>
            <a:lvl7pPr lvl="6" algn="ctr">
              <a:spcBef>
                <a:spcPts val="0"/>
              </a:spcBef>
              <a:spcAft>
                <a:spcPts val="0"/>
              </a:spcAft>
              <a:buSzPts val="24200"/>
              <a:buNone/>
              <a:defRPr sz="24200"/>
            </a:lvl7pPr>
            <a:lvl8pPr lvl="7" algn="ctr">
              <a:spcBef>
                <a:spcPts val="0"/>
              </a:spcBef>
              <a:spcAft>
                <a:spcPts val="0"/>
              </a:spcAft>
              <a:buSzPts val="24200"/>
              <a:buNone/>
              <a:defRPr sz="24200"/>
            </a:lvl8pPr>
            <a:lvl9pPr lvl="8" algn="ctr">
              <a:spcBef>
                <a:spcPts val="0"/>
              </a:spcBef>
              <a:spcAft>
                <a:spcPts val="0"/>
              </a:spcAft>
              <a:buSzPts val="24200"/>
              <a:buNone/>
              <a:defRPr sz="24200"/>
            </a:lvl9pPr>
          </a:lstStyle>
          <a:p>
            <a:r>
              <a:t>xx%</a:t>
            </a:r>
          </a:p>
        </p:txBody>
      </p:sp>
      <p:sp>
        <p:nvSpPr>
          <p:cNvPr id="87" name="Google Shape;87;p20"/>
          <p:cNvSpPr txBox="1">
            <a:spLocks noGrp="1"/>
          </p:cNvSpPr>
          <p:nvPr>
            <p:ph type="body" idx="1"/>
          </p:nvPr>
        </p:nvSpPr>
        <p:spPr>
          <a:xfrm>
            <a:off x="623400" y="6444549"/>
            <a:ext cx="17041200" cy="2659500"/>
          </a:xfrm>
          <a:prstGeom prst="rect">
            <a:avLst/>
          </a:prstGeom>
        </p:spPr>
        <p:txBody>
          <a:bodyPr spcFirstLastPara="1" wrap="square" lIns="184200" tIns="184200" rIns="184200" bIns="18420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88" name="Google Shape;88;p20"/>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9"/>
        <p:cNvGrpSpPr/>
        <p:nvPr/>
      </p:nvGrpSpPr>
      <p:grpSpPr>
        <a:xfrm>
          <a:off x="0" y="0"/>
          <a:ext cx="0" cy="0"/>
          <a:chOff x="0" y="0"/>
          <a:chExt cx="0" cy="0"/>
        </a:xfrm>
      </p:grpSpPr>
      <p:sp>
        <p:nvSpPr>
          <p:cNvPr id="90" name="Google Shape;90;p21"/>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1"/>
        <p:cNvGrpSpPr/>
        <p:nvPr/>
      </p:nvGrpSpPr>
      <p:grpSpPr>
        <a:xfrm>
          <a:off x="0" y="0"/>
          <a:ext cx="0" cy="0"/>
          <a:chOff x="0" y="0"/>
          <a:chExt cx="0" cy="0"/>
        </a:xfrm>
      </p:grpSpPr>
      <p:sp>
        <p:nvSpPr>
          <p:cNvPr id="92" name="Google Shape;92;p22"/>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3" name="Google Shape;93;p22"/>
          <p:cNvSpPr/>
          <p:nvPr/>
        </p:nvSpPr>
        <p:spPr>
          <a:xfrm>
            <a:off x="-53875" y="-52250"/>
            <a:ext cx="18451200" cy="10690500"/>
          </a:xfrm>
          <a:prstGeom prst="rect">
            <a:avLst/>
          </a:prstGeom>
          <a:solidFill>
            <a:srgbClr val="3D39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2"/>
          <p:cNvSpPr/>
          <p:nvPr/>
        </p:nvSpPr>
        <p:spPr>
          <a:xfrm>
            <a:off x="697550" y="870275"/>
            <a:ext cx="16893000" cy="8729100"/>
          </a:xfrm>
          <a:prstGeom prst="rect">
            <a:avLst/>
          </a:prstGeom>
          <a:noFill/>
          <a:ln w="9525" cap="flat" cmpd="sng">
            <a:solidFill>
              <a:srgbClr val="418F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p:nvPr/>
        </p:nvSpPr>
        <p:spPr>
          <a:xfrm>
            <a:off x="697550" y="870275"/>
            <a:ext cx="16893000" cy="8728800"/>
          </a:xfrm>
          <a:prstGeom prst="rect">
            <a:avLst/>
          </a:prstGeom>
          <a:noFill/>
          <a:ln w="9525" cap="flat" cmpd="sng">
            <a:solidFill>
              <a:srgbClr val="418F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623400" y="4397293"/>
            <a:ext cx="17041200" cy="1721100"/>
          </a:xfrm>
          <a:prstGeom prst="rect">
            <a:avLst/>
          </a:prstGeom>
        </p:spPr>
        <p:txBody>
          <a:bodyPr spcFirstLastPara="1" wrap="square" lIns="184200" tIns="184200" rIns="184200" bIns="184200" anchor="ctr" anchorCtr="0">
            <a:normAutofit/>
          </a:bodyPr>
          <a:lstStyle>
            <a:lvl1pPr lvl="0" algn="ctr">
              <a:spcBef>
                <a:spcPts val="0"/>
              </a:spcBef>
              <a:spcAft>
                <a:spcPts val="0"/>
              </a:spcAft>
              <a:buSzPts val="7300"/>
              <a:buNone/>
              <a:defRPr sz="7300"/>
            </a:lvl1pPr>
            <a:lvl2pPr lvl="1" algn="ctr">
              <a:spcBef>
                <a:spcPts val="0"/>
              </a:spcBef>
              <a:spcAft>
                <a:spcPts val="0"/>
              </a:spcAft>
              <a:buSzPts val="7300"/>
              <a:buNone/>
              <a:defRPr sz="7300"/>
            </a:lvl2pPr>
            <a:lvl3pPr lvl="2" algn="ctr">
              <a:spcBef>
                <a:spcPts val="0"/>
              </a:spcBef>
              <a:spcAft>
                <a:spcPts val="0"/>
              </a:spcAft>
              <a:buSzPts val="7300"/>
              <a:buNone/>
              <a:defRPr sz="7300"/>
            </a:lvl3pPr>
            <a:lvl4pPr lvl="3" algn="ctr">
              <a:spcBef>
                <a:spcPts val="0"/>
              </a:spcBef>
              <a:spcAft>
                <a:spcPts val="0"/>
              </a:spcAft>
              <a:buSzPts val="7300"/>
              <a:buNone/>
              <a:defRPr sz="7300"/>
            </a:lvl4pPr>
            <a:lvl5pPr lvl="4" algn="ctr">
              <a:spcBef>
                <a:spcPts val="0"/>
              </a:spcBef>
              <a:spcAft>
                <a:spcPts val="0"/>
              </a:spcAft>
              <a:buSzPts val="7300"/>
              <a:buNone/>
              <a:defRPr sz="7300"/>
            </a:lvl5pPr>
            <a:lvl6pPr lvl="5" algn="ctr">
              <a:spcBef>
                <a:spcPts val="0"/>
              </a:spcBef>
              <a:spcAft>
                <a:spcPts val="0"/>
              </a:spcAft>
              <a:buSzPts val="7300"/>
              <a:buNone/>
              <a:defRPr sz="7300"/>
            </a:lvl6pPr>
            <a:lvl7pPr lvl="6" algn="ctr">
              <a:spcBef>
                <a:spcPts val="0"/>
              </a:spcBef>
              <a:spcAft>
                <a:spcPts val="0"/>
              </a:spcAft>
              <a:buSzPts val="7300"/>
              <a:buNone/>
              <a:defRPr sz="7300"/>
            </a:lvl7pPr>
            <a:lvl8pPr lvl="7" algn="ctr">
              <a:spcBef>
                <a:spcPts val="0"/>
              </a:spcBef>
              <a:spcAft>
                <a:spcPts val="0"/>
              </a:spcAft>
              <a:buSzPts val="7300"/>
              <a:buNone/>
              <a:defRPr sz="7300"/>
            </a:lvl8pPr>
            <a:lvl9pPr lvl="8" algn="ctr">
              <a:spcBef>
                <a:spcPts val="0"/>
              </a:spcBef>
              <a:spcAft>
                <a:spcPts val="0"/>
              </a:spcAft>
              <a:buSzPts val="7300"/>
              <a:buNone/>
              <a:defRPr sz="7300"/>
            </a:lvl9pPr>
          </a:lstStyle>
          <a:p>
            <a:endParaRPr/>
          </a:p>
        </p:txBody>
      </p:sp>
      <p:sp>
        <p:nvSpPr>
          <p:cNvPr id="20" name="Google Shape;20;p3"/>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95"/>
        <p:cNvGrpSpPr/>
        <p:nvPr/>
      </p:nvGrpSpPr>
      <p:grpSpPr>
        <a:xfrm>
          <a:off x="0" y="0"/>
          <a:ext cx="0" cy="0"/>
          <a:chOff x="0" y="0"/>
          <a:chExt cx="0" cy="0"/>
        </a:xfrm>
      </p:grpSpPr>
      <p:sp>
        <p:nvSpPr>
          <p:cNvPr id="96" name="Google Shape;96;p23"/>
          <p:cNvSpPr/>
          <p:nvPr/>
        </p:nvSpPr>
        <p:spPr>
          <a:xfrm>
            <a:off x="-53875" y="-52250"/>
            <a:ext cx="18451200" cy="10690500"/>
          </a:xfrm>
          <a:prstGeom prst="rect">
            <a:avLst/>
          </a:prstGeom>
          <a:solidFill>
            <a:srgbClr val="418FD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3"/>
          <p:cNvSpPr/>
          <p:nvPr/>
        </p:nvSpPr>
        <p:spPr>
          <a:xfrm>
            <a:off x="697550" y="870275"/>
            <a:ext cx="16893000" cy="8729100"/>
          </a:xfrm>
          <a:prstGeom prst="rect">
            <a:avLst/>
          </a:prstGeom>
          <a:noFill/>
          <a:ln w="9525" cap="flat" cmpd="sng">
            <a:solidFill>
              <a:srgbClr val="DDE5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3"/>
          <p:cNvSpPr/>
          <p:nvPr/>
        </p:nvSpPr>
        <p:spPr>
          <a:xfrm>
            <a:off x="7262525" y="8939000"/>
            <a:ext cx="3907800" cy="1698900"/>
          </a:xfrm>
          <a:prstGeom prst="rect">
            <a:avLst/>
          </a:prstGeom>
          <a:solidFill>
            <a:srgbClr val="418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3"/>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0" name="Google Shape;100;p23"/>
          <p:cNvPicPr preferRelativeResize="0"/>
          <p:nvPr/>
        </p:nvPicPr>
        <p:blipFill>
          <a:blip r:embed="rId2">
            <a:alphaModFix/>
          </a:blip>
          <a:stretch>
            <a:fillRect/>
          </a:stretch>
        </p:blipFill>
        <p:spPr>
          <a:xfrm>
            <a:off x="7762325" y="9106449"/>
            <a:ext cx="3001501" cy="7786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697550" y="870275"/>
            <a:ext cx="16893000" cy="8728800"/>
          </a:xfrm>
          <a:prstGeom prst="rect">
            <a:avLst/>
          </a:prstGeom>
          <a:noFill/>
          <a:ln w="9525" cap="flat" cmpd="sng">
            <a:solidFill>
              <a:srgbClr val="418F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title"/>
          </p:nvPr>
        </p:nvSpPr>
        <p:spPr>
          <a:xfrm>
            <a:off x="1547000" y="1911750"/>
            <a:ext cx="15194100" cy="1010700"/>
          </a:xfrm>
          <a:prstGeom prst="rect">
            <a:avLst/>
          </a:prstGeom>
        </p:spPr>
        <p:txBody>
          <a:bodyPr spcFirstLastPara="1" wrap="square" lIns="184200" tIns="184200" rIns="184200" bIns="18420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4" name="Google Shape;24;p4"/>
          <p:cNvSpPr txBox="1">
            <a:spLocks noGrp="1"/>
          </p:cNvSpPr>
          <p:nvPr>
            <p:ph type="body" idx="1"/>
          </p:nvPr>
        </p:nvSpPr>
        <p:spPr>
          <a:xfrm>
            <a:off x="1547000" y="3160066"/>
            <a:ext cx="15194100" cy="6028500"/>
          </a:xfrm>
          <a:prstGeom prst="rect">
            <a:avLst/>
          </a:prstGeom>
        </p:spPr>
        <p:txBody>
          <a:bodyPr spcFirstLastPara="1" wrap="square" lIns="184200" tIns="184200" rIns="184200" bIns="18420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25" name="Google Shape;25;p4"/>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
        <p:cNvGrpSpPr/>
        <p:nvPr/>
      </p:nvGrpSpPr>
      <p:grpSpPr>
        <a:xfrm>
          <a:off x="0" y="0"/>
          <a:ext cx="0" cy="0"/>
          <a:chOff x="0" y="0"/>
          <a:chExt cx="0" cy="0"/>
        </a:xfrm>
      </p:grpSpPr>
      <p:sp>
        <p:nvSpPr>
          <p:cNvPr id="27" name="Google Shape;27;p5"/>
          <p:cNvSpPr/>
          <p:nvPr/>
        </p:nvSpPr>
        <p:spPr>
          <a:xfrm>
            <a:off x="9144000" y="-256"/>
            <a:ext cx="9144000" cy="10515600"/>
          </a:xfrm>
          <a:prstGeom prst="rect">
            <a:avLst/>
          </a:prstGeom>
          <a:solidFill>
            <a:schemeClr val="lt2"/>
          </a:solidFill>
          <a:ln>
            <a:noFill/>
          </a:ln>
        </p:spPr>
        <p:txBody>
          <a:bodyPr spcFirstLastPara="1" wrap="square" lIns="184200" tIns="184200" rIns="184200" bIns="184200"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531000" y="2521158"/>
            <a:ext cx="8090400" cy="3030600"/>
          </a:xfrm>
          <a:prstGeom prst="rect">
            <a:avLst/>
          </a:prstGeom>
        </p:spPr>
        <p:txBody>
          <a:bodyPr spcFirstLastPara="1" wrap="square" lIns="184200" tIns="184200" rIns="184200" bIns="184200" anchor="b" anchorCtr="0">
            <a:normAutofit/>
          </a:bodyPr>
          <a:lstStyle>
            <a:lvl1pPr lvl="0" algn="ctr">
              <a:spcBef>
                <a:spcPts val="0"/>
              </a:spcBef>
              <a:spcAft>
                <a:spcPts val="0"/>
              </a:spcAft>
              <a:buSzPts val="8500"/>
              <a:buNone/>
              <a:defRPr sz="8500"/>
            </a:lvl1pPr>
            <a:lvl2pPr lvl="1" algn="ctr">
              <a:spcBef>
                <a:spcPts val="0"/>
              </a:spcBef>
              <a:spcAft>
                <a:spcPts val="0"/>
              </a:spcAft>
              <a:buSzPts val="8500"/>
              <a:buNone/>
              <a:defRPr sz="8500"/>
            </a:lvl2pPr>
            <a:lvl3pPr lvl="2" algn="ctr">
              <a:spcBef>
                <a:spcPts val="0"/>
              </a:spcBef>
              <a:spcAft>
                <a:spcPts val="0"/>
              </a:spcAft>
              <a:buSzPts val="8500"/>
              <a:buNone/>
              <a:defRPr sz="8500"/>
            </a:lvl3pPr>
            <a:lvl4pPr lvl="3" algn="ctr">
              <a:spcBef>
                <a:spcPts val="0"/>
              </a:spcBef>
              <a:spcAft>
                <a:spcPts val="0"/>
              </a:spcAft>
              <a:buSzPts val="8500"/>
              <a:buNone/>
              <a:defRPr sz="8500"/>
            </a:lvl4pPr>
            <a:lvl5pPr lvl="4" algn="ctr">
              <a:spcBef>
                <a:spcPts val="0"/>
              </a:spcBef>
              <a:spcAft>
                <a:spcPts val="0"/>
              </a:spcAft>
              <a:buSzPts val="8500"/>
              <a:buNone/>
              <a:defRPr sz="8500"/>
            </a:lvl5pPr>
            <a:lvl6pPr lvl="5" algn="ctr">
              <a:spcBef>
                <a:spcPts val="0"/>
              </a:spcBef>
              <a:spcAft>
                <a:spcPts val="0"/>
              </a:spcAft>
              <a:buSzPts val="8500"/>
              <a:buNone/>
              <a:defRPr sz="8500"/>
            </a:lvl6pPr>
            <a:lvl7pPr lvl="6" algn="ctr">
              <a:spcBef>
                <a:spcPts val="0"/>
              </a:spcBef>
              <a:spcAft>
                <a:spcPts val="0"/>
              </a:spcAft>
              <a:buSzPts val="8500"/>
              <a:buNone/>
              <a:defRPr sz="8500"/>
            </a:lvl7pPr>
            <a:lvl8pPr lvl="7" algn="ctr">
              <a:spcBef>
                <a:spcPts val="0"/>
              </a:spcBef>
              <a:spcAft>
                <a:spcPts val="0"/>
              </a:spcAft>
              <a:buSzPts val="8500"/>
              <a:buNone/>
              <a:defRPr sz="8500"/>
            </a:lvl8pPr>
            <a:lvl9pPr lvl="8" algn="ctr">
              <a:spcBef>
                <a:spcPts val="0"/>
              </a:spcBef>
              <a:spcAft>
                <a:spcPts val="0"/>
              </a:spcAft>
              <a:buSzPts val="8500"/>
              <a:buNone/>
              <a:defRPr sz="8500"/>
            </a:lvl9pPr>
          </a:lstStyle>
          <a:p>
            <a:endParaRPr/>
          </a:p>
        </p:txBody>
      </p:sp>
      <p:sp>
        <p:nvSpPr>
          <p:cNvPr id="29" name="Google Shape;29;p5"/>
          <p:cNvSpPr txBox="1">
            <a:spLocks noGrp="1"/>
          </p:cNvSpPr>
          <p:nvPr>
            <p:ph type="subTitle" idx="1"/>
          </p:nvPr>
        </p:nvSpPr>
        <p:spPr>
          <a:xfrm>
            <a:off x="531000" y="5730731"/>
            <a:ext cx="8090400" cy="2525100"/>
          </a:xfrm>
          <a:prstGeom prst="rect">
            <a:avLst/>
          </a:prstGeom>
        </p:spPr>
        <p:txBody>
          <a:bodyPr spcFirstLastPara="1" wrap="square" lIns="184200" tIns="184200" rIns="184200" bIns="18420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0" name="Google Shape;30;p5"/>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Slide">
  <p:cSld name="BLANK_2">
    <p:spTree>
      <p:nvGrpSpPr>
        <p:cNvPr id="1" name="Shape 33"/>
        <p:cNvGrpSpPr/>
        <p:nvPr/>
      </p:nvGrpSpPr>
      <p:grpSpPr>
        <a:xfrm>
          <a:off x="0" y="0"/>
          <a:ext cx="0" cy="0"/>
          <a:chOff x="0" y="0"/>
          <a:chExt cx="0" cy="0"/>
        </a:xfrm>
      </p:grpSpPr>
      <p:sp>
        <p:nvSpPr>
          <p:cNvPr id="34" name="Google Shape;34;p7"/>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7"/>
          <p:cNvPicPr preferRelativeResize="0"/>
          <p:nvPr/>
        </p:nvPicPr>
        <p:blipFill>
          <a:blip r:embed="rId2">
            <a:alphaModFix/>
          </a:blip>
          <a:stretch>
            <a:fillRect/>
          </a:stretch>
        </p:blipFill>
        <p:spPr>
          <a:xfrm>
            <a:off x="0" y="0"/>
            <a:ext cx="716472" cy="10515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6"/>
        <p:cNvGrpSpPr/>
        <p:nvPr/>
      </p:nvGrpSpPr>
      <p:grpSpPr>
        <a:xfrm>
          <a:off x="0" y="0"/>
          <a:ext cx="0" cy="0"/>
          <a:chOff x="0" y="0"/>
          <a:chExt cx="0" cy="0"/>
        </a:xfrm>
      </p:grpSpPr>
      <p:sp>
        <p:nvSpPr>
          <p:cNvPr id="37" name="Google Shape;37;p8"/>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 name="Google Shape;38;p8"/>
          <p:cNvSpPr/>
          <p:nvPr/>
        </p:nvSpPr>
        <p:spPr>
          <a:xfrm>
            <a:off x="-53875" y="-52250"/>
            <a:ext cx="18450900" cy="10690500"/>
          </a:xfrm>
          <a:prstGeom prst="rect">
            <a:avLst/>
          </a:prstGeom>
          <a:solidFill>
            <a:srgbClr val="3D393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p:nvPr/>
        </p:nvSpPr>
        <p:spPr>
          <a:xfrm>
            <a:off x="697550" y="870275"/>
            <a:ext cx="16893000" cy="8728800"/>
          </a:xfrm>
          <a:prstGeom prst="rect">
            <a:avLst/>
          </a:prstGeom>
          <a:noFill/>
          <a:ln w="9525" cap="flat" cmpd="sng">
            <a:solidFill>
              <a:srgbClr val="418F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40"/>
        <p:cNvGrpSpPr/>
        <p:nvPr/>
      </p:nvGrpSpPr>
      <p:grpSpPr>
        <a:xfrm>
          <a:off x="0" y="0"/>
          <a:ext cx="0" cy="0"/>
          <a:chOff x="0" y="0"/>
          <a:chExt cx="0" cy="0"/>
        </a:xfrm>
      </p:grpSpPr>
      <p:sp>
        <p:nvSpPr>
          <p:cNvPr id="41" name="Google Shape;41;p9"/>
          <p:cNvSpPr/>
          <p:nvPr/>
        </p:nvSpPr>
        <p:spPr>
          <a:xfrm>
            <a:off x="-53875" y="-52250"/>
            <a:ext cx="18450900" cy="10690500"/>
          </a:xfrm>
          <a:prstGeom prst="rect">
            <a:avLst/>
          </a:prstGeom>
          <a:solidFill>
            <a:srgbClr val="418FD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p:nvPr/>
        </p:nvSpPr>
        <p:spPr>
          <a:xfrm>
            <a:off x="697550" y="870275"/>
            <a:ext cx="16893000" cy="8728800"/>
          </a:xfrm>
          <a:prstGeom prst="rect">
            <a:avLst/>
          </a:prstGeom>
          <a:noFill/>
          <a:ln w="9525" cap="flat" cmpd="sng">
            <a:solidFill>
              <a:srgbClr val="DDE5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p:nvPr/>
        </p:nvSpPr>
        <p:spPr>
          <a:xfrm>
            <a:off x="7262525" y="8939000"/>
            <a:ext cx="3907500" cy="1699200"/>
          </a:xfrm>
          <a:prstGeom prst="rect">
            <a:avLst/>
          </a:prstGeom>
          <a:solidFill>
            <a:srgbClr val="418F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5" name="Google Shape;45;p9"/>
          <p:cNvPicPr preferRelativeResize="0"/>
          <p:nvPr/>
        </p:nvPicPr>
        <p:blipFill>
          <a:blip r:embed="rId2">
            <a:alphaModFix/>
          </a:blip>
          <a:stretch>
            <a:fillRect/>
          </a:stretch>
        </p:blipFill>
        <p:spPr>
          <a:xfrm>
            <a:off x="7762325" y="9106449"/>
            <a:ext cx="3068201" cy="7959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1"/>
          <p:cNvSpPr txBox="1">
            <a:spLocks noGrp="1"/>
          </p:cNvSpPr>
          <p:nvPr>
            <p:ph type="ctrTitle"/>
          </p:nvPr>
        </p:nvSpPr>
        <p:spPr>
          <a:xfrm>
            <a:off x="623417" y="1522242"/>
            <a:ext cx="17041200" cy="4196400"/>
          </a:xfrm>
          <a:prstGeom prst="rect">
            <a:avLst/>
          </a:prstGeom>
        </p:spPr>
        <p:txBody>
          <a:bodyPr spcFirstLastPara="1" wrap="square" lIns="184200" tIns="184200" rIns="184200" bIns="184200" anchor="b" anchorCtr="0">
            <a:normAutofit/>
          </a:bodyPr>
          <a:lstStyle>
            <a:lvl1pPr lvl="0" algn="ctr">
              <a:spcBef>
                <a:spcPts val="0"/>
              </a:spcBef>
              <a:spcAft>
                <a:spcPts val="0"/>
              </a:spcAft>
              <a:buSzPts val="10500"/>
              <a:buNone/>
              <a:defRPr sz="10500"/>
            </a:lvl1pPr>
            <a:lvl2pPr lvl="1" algn="ctr">
              <a:spcBef>
                <a:spcPts val="0"/>
              </a:spcBef>
              <a:spcAft>
                <a:spcPts val="0"/>
              </a:spcAft>
              <a:buSzPts val="10500"/>
              <a:buNone/>
              <a:defRPr sz="10500"/>
            </a:lvl2pPr>
            <a:lvl3pPr lvl="2" algn="ctr">
              <a:spcBef>
                <a:spcPts val="0"/>
              </a:spcBef>
              <a:spcAft>
                <a:spcPts val="0"/>
              </a:spcAft>
              <a:buSzPts val="10500"/>
              <a:buNone/>
              <a:defRPr sz="10500"/>
            </a:lvl3pPr>
            <a:lvl4pPr lvl="3" algn="ctr">
              <a:spcBef>
                <a:spcPts val="0"/>
              </a:spcBef>
              <a:spcAft>
                <a:spcPts val="0"/>
              </a:spcAft>
              <a:buSzPts val="10500"/>
              <a:buNone/>
              <a:defRPr sz="10500"/>
            </a:lvl4pPr>
            <a:lvl5pPr lvl="4" algn="ctr">
              <a:spcBef>
                <a:spcPts val="0"/>
              </a:spcBef>
              <a:spcAft>
                <a:spcPts val="0"/>
              </a:spcAft>
              <a:buSzPts val="10500"/>
              <a:buNone/>
              <a:defRPr sz="10500"/>
            </a:lvl5pPr>
            <a:lvl6pPr lvl="5" algn="ctr">
              <a:spcBef>
                <a:spcPts val="0"/>
              </a:spcBef>
              <a:spcAft>
                <a:spcPts val="0"/>
              </a:spcAft>
              <a:buSzPts val="10500"/>
              <a:buNone/>
              <a:defRPr sz="10500"/>
            </a:lvl6pPr>
            <a:lvl7pPr lvl="6" algn="ctr">
              <a:spcBef>
                <a:spcPts val="0"/>
              </a:spcBef>
              <a:spcAft>
                <a:spcPts val="0"/>
              </a:spcAft>
              <a:buSzPts val="10500"/>
              <a:buNone/>
              <a:defRPr sz="10500"/>
            </a:lvl7pPr>
            <a:lvl8pPr lvl="7" algn="ctr">
              <a:spcBef>
                <a:spcPts val="0"/>
              </a:spcBef>
              <a:spcAft>
                <a:spcPts val="0"/>
              </a:spcAft>
              <a:buSzPts val="10500"/>
              <a:buNone/>
              <a:defRPr sz="10500"/>
            </a:lvl8pPr>
            <a:lvl9pPr lvl="8" algn="ctr">
              <a:spcBef>
                <a:spcPts val="0"/>
              </a:spcBef>
              <a:spcAft>
                <a:spcPts val="0"/>
              </a:spcAft>
              <a:buSzPts val="10500"/>
              <a:buNone/>
              <a:defRPr sz="10500"/>
            </a:lvl9pPr>
          </a:lstStyle>
          <a:p>
            <a:endParaRPr/>
          </a:p>
        </p:txBody>
      </p:sp>
      <p:sp>
        <p:nvSpPr>
          <p:cNvPr id="52" name="Google Shape;52;p11"/>
          <p:cNvSpPr txBox="1">
            <a:spLocks noGrp="1"/>
          </p:cNvSpPr>
          <p:nvPr>
            <p:ph type="subTitle" idx="1"/>
          </p:nvPr>
        </p:nvSpPr>
        <p:spPr>
          <a:xfrm>
            <a:off x="623400" y="5794211"/>
            <a:ext cx="17041200" cy="1620300"/>
          </a:xfrm>
          <a:prstGeom prst="rect">
            <a:avLst/>
          </a:prstGeom>
        </p:spPr>
        <p:txBody>
          <a:bodyPr spcFirstLastPara="1" wrap="square" lIns="184200" tIns="184200" rIns="184200" bIns="18420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3" name="Google Shape;53;p11"/>
          <p:cNvSpPr txBox="1">
            <a:spLocks noGrp="1"/>
          </p:cNvSpPr>
          <p:nvPr>
            <p:ph type="sldNum" idx="12"/>
          </p:nvPr>
        </p:nvSpPr>
        <p:spPr>
          <a:xfrm>
            <a:off x="16944916" y="9533688"/>
            <a:ext cx="1097400" cy="804600"/>
          </a:xfrm>
          <a:prstGeom prst="rect">
            <a:avLst/>
          </a:prstGeom>
        </p:spPr>
        <p:txBody>
          <a:bodyPr spcFirstLastPara="1" wrap="square" lIns="184200" tIns="184200" rIns="184200" bIns="1842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909829"/>
            <a:ext cx="17041200" cy="1170900"/>
          </a:xfrm>
          <a:prstGeom prst="rect">
            <a:avLst/>
          </a:prstGeom>
          <a:noFill/>
          <a:ln>
            <a:noFill/>
          </a:ln>
        </p:spPr>
        <p:txBody>
          <a:bodyPr spcFirstLastPara="1" wrap="square" lIns="184200" tIns="184200" rIns="184200" bIns="184200" anchor="t" anchorCtr="0">
            <a:normAutofit/>
          </a:bodyPr>
          <a:lstStyle>
            <a:lvl1pPr lvl="0">
              <a:spcBef>
                <a:spcPts val="0"/>
              </a:spcBef>
              <a:spcAft>
                <a:spcPts val="0"/>
              </a:spcAft>
              <a:buClr>
                <a:srgbClr val="418FDE"/>
              </a:buClr>
              <a:buSzPts val="5600"/>
              <a:buFont typeface="Lora SemiBold"/>
              <a:buNone/>
              <a:defRPr sz="5600">
                <a:solidFill>
                  <a:srgbClr val="418FDE"/>
                </a:solidFill>
                <a:latin typeface="Lora SemiBold"/>
                <a:ea typeface="Lora SemiBold"/>
                <a:cs typeface="Lora SemiBold"/>
                <a:sym typeface="Lora SemiBold"/>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56171"/>
            <a:ext cx="17041200" cy="6984600"/>
          </a:xfrm>
          <a:prstGeom prst="rect">
            <a:avLst/>
          </a:prstGeom>
          <a:noFill/>
          <a:ln>
            <a:noFill/>
          </a:ln>
        </p:spPr>
        <p:txBody>
          <a:bodyPr spcFirstLastPara="1" wrap="square" lIns="184200" tIns="184200" rIns="184200" bIns="184200" anchor="t" anchorCtr="0">
            <a:normAutofit/>
          </a:bodyPr>
          <a:lstStyle>
            <a:lvl1pPr marL="457200" lvl="0" indent="-457200">
              <a:lnSpc>
                <a:spcPct val="115000"/>
              </a:lnSpc>
              <a:spcBef>
                <a:spcPts val="0"/>
              </a:spcBef>
              <a:spcAft>
                <a:spcPts val="0"/>
              </a:spcAft>
              <a:buClr>
                <a:srgbClr val="3D3935"/>
              </a:buClr>
              <a:buSzPts val="3600"/>
              <a:buFont typeface="Work Sans"/>
              <a:buChar char="●"/>
              <a:defRPr sz="3600">
                <a:solidFill>
                  <a:srgbClr val="3D3935"/>
                </a:solidFill>
                <a:latin typeface="Work Sans"/>
                <a:ea typeface="Work Sans"/>
                <a:cs typeface="Work Sans"/>
                <a:sym typeface="Work Sans"/>
              </a:defRPr>
            </a:lvl1pPr>
            <a:lvl2pPr marL="914400" lvl="1"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2pPr>
            <a:lvl3pPr marL="1371600" lvl="2"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3pPr>
            <a:lvl4pPr marL="1828800" lvl="3"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4pPr>
            <a:lvl5pPr marL="2286000" lvl="4"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5pPr>
            <a:lvl6pPr marL="2743200" lvl="5"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6pPr>
            <a:lvl7pPr marL="3200400" lvl="6"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7pPr>
            <a:lvl8pPr marL="3657600" lvl="7"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8pPr>
            <a:lvl9pPr marL="4114800" lvl="8" indent="-406400">
              <a:lnSpc>
                <a:spcPct val="115000"/>
              </a:lnSpc>
              <a:spcBef>
                <a:spcPts val="0"/>
              </a:spcBef>
              <a:spcAft>
                <a:spcPts val="0"/>
              </a:spcAft>
              <a:buClr>
                <a:srgbClr val="3D3935"/>
              </a:buClr>
              <a:buSzPts val="2800"/>
              <a:buFont typeface="Work Sans"/>
              <a:buChar char="■"/>
              <a:defRPr sz="2800">
                <a:solidFill>
                  <a:srgbClr val="3D3935"/>
                </a:solidFill>
                <a:latin typeface="Work Sans"/>
                <a:ea typeface="Work Sans"/>
                <a:cs typeface="Work Sans"/>
                <a:sym typeface="Work Sans"/>
              </a:defRPr>
            </a:lvl9pPr>
          </a:lstStyle>
          <a:p>
            <a:endParaRPr/>
          </a:p>
        </p:txBody>
      </p:sp>
      <p:sp>
        <p:nvSpPr>
          <p:cNvPr id="8" name="Google Shape;8;p1"/>
          <p:cNvSpPr txBox="1">
            <a:spLocks noGrp="1"/>
          </p:cNvSpPr>
          <p:nvPr>
            <p:ph type="sldNum" idx="12"/>
          </p:nvPr>
        </p:nvSpPr>
        <p:spPr>
          <a:xfrm>
            <a:off x="16944916" y="9533688"/>
            <a:ext cx="1097400" cy="804600"/>
          </a:xfrm>
          <a:prstGeom prst="rect">
            <a:avLst/>
          </a:prstGeom>
          <a:noFill/>
          <a:ln>
            <a:noFill/>
          </a:ln>
        </p:spPr>
        <p:txBody>
          <a:bodyPr spcFirstLastPara="1" wrap="square" lIns="184200" tIns="184200" rIns="184200" bIns="18420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623400" y="909829"/>
            <a:ext cx="17041200" cy="1170900"/>
          </a:xfrm>
          <a:prstGeom prst="rect">
            <a:avLst/>
          </a:prstGeom>
          <a:noFill/>
          <a:ln>
            <a:noFill/>
          </a:ln>
        </p:spPr>
        <p:txBody>
          <a:bodyPr spcFirstLastPara="1" wrap="square" lIns="184200" tIns="184200" rIns="184200" bIns="18420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48" name="Google Shape;48;p10"/>
          <p:cNvSpPr txBox="1">
            <a:spLocks noGrp="1"/>
          </p:cNvSpPr>
          <p:nvPr>
            <p:ph type="body" idx="1"/>
          </p:nvPr>
        </p:nvSpPr>
        <p:spPr>
          <a:xfrm>
            <a:off x="623400" y="2356171"/>
            <a:ext cx="17041200" cy="6984600"/>
          </a:xfrm>
          <a:prstGeom prst="rect">
            <a:avLst/>
          </a:prstGeom>
          <a:noFill/>
          <a:ln>
            <a:noFill/>
          </a:ln>
        </p:spPr>
        <p:txBody>
          <a:bodyPr spcFirstLastPara="1" wrap="square" lIns="184200" tIns="184200" rIns="184200" bIns="18420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49" name="Google Shape;49;p10"/>
          <p:cNvSpPr txBox="1">
            <a:spLocks noGrp="1"/>
          </p:cNvSpPr>
          <p:nvPr>
            <p:ph type="sldNum" idx="12"/>
          </p:nvPr>
        </p:nvSpPr>
        <p:spPr>
          <a:xfrm>
            <a:off x="16944916" y="9533688"/>
            <a:ext cx="1097400" cy="804600"/>
          </a:xfrm>
          <a:prstGeom prst="rect">
            <a:avLst/>
          </a:prstGeom>
          <a:noFill/>
          <a:ln>
            <a:noFill/>
          </a:ln>
        </p:spPr>
        <p:txBody>
          <a:bodyPr spcFirstLastPara="1" wrap="square" lIns="184200" tIns="184200" rIns="184200" bIns="18420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hyperlink" Target="http://charlesbuttfdn.org/2025TXTeacherPoll"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3" title="2025-TxTeacherPoll-stackedbar-V2-Viz-L-Final_01.jpg"/>
          <p:cNvPicPr preferRelativeResize="0"/>
          <p:nvPr/>
        </p:nvPicPr>
        <p:blipFill rotWithShape="1">
          <a:blip r:embed="rId3">
            <a:alphaModFix/>
          </a:blip>
          <a:srcRect t="9" b="53918"/>
          <a:stretch/>
        </p:blipFill>
        <p:spPr>
          <a:xfrm>
            <a:off x="2140750" y="0"/>
            <a:ext cx="14006499" cy="4705350"/>
          </a:xfrm>
          <a:prstGeom prst="rect">
            <a:avLst/>
          </a:prstGeom>
          <a:noFill/>
          <a:ln>
            <a:noFill/>
          </a:ln>
        </p:spPr>
      </p:pic>
      <p:pic>
        <p:nvPicPr>
          <p:cNvPr id="218" name="Google Shape;218;p33" title="2025-TxTeacherPoll-stackedbar-V2-Viz-L-Final_01.jpg"/>
          <p:cNvPicPr preferRelativeResize="0"/>
          <p:nvPr/>
        </p:nvPicPr>
        <p:blipFill rotWithShape="1">
          <a:blip r:embed="rId3">
            <a:alphaModFix/>
          </a:blip>
          <a:srcRect t="13" b="34887"/>
          <a:stretch/>
        </p:blipFill>
        <p:spPr>
          <a:xfrm>
            <a:off x="2139696" y="0"/>
            <a:ext cx="14006499" cy="6648449"/>
          </a:xfrm>
          <a:prstGeom prst="rect">
            <a:avLst/>
          </a:prstGeom>
          <a:noFill/>
          <a:ln>
            <a:noFill/>
          </a:ln>
        </p:spPr>
      </p:pic>
      <p:pic>
        <p:nvPicPr>
          <p:cNvPr id="219" name="Google Shape;219;p33" title="2025-TxTeacherPoll-stackedbar-V2-Viz-L-Final_01.jpg"/>
          <p:cNvPicPr preferRelativeResize="0"/>
          <p:nvPr/>
        </p:nvPicPr>
        <p:blipFill rotWithShape="1">
          <a:blip r:embed="rId3">
            <a:alphaModFix/>
          </a:blip>
          <a:srcRect t="8" b="16428"/>
          <a:stretch/>
        </p:blipFill>
        <p:spPr>
          <a:xfrm>
            <a:off x="2139696" y="0"/>
            <a:ext cx="14006499" cy="8534400"/>
          </a:xfrm>
          <a:prstGeom prst="rect">
            <a:avLst/>
          </a:prstGeom>
          <a:noFill/>
          <a:ln>
            <a:noFill/>
          </a:ln>
        </p:spPr>
      </p:pic>
      <p:pic>
        <p:nvPicPr>
          <p:cNvPr id="220" name="Google Shape;220;p33" title="2025-TxTeacherPoll-stackedbar-V2-Viz-L-Final_01.jpg"/>
          <p:cNvPicPr preferRelativeResize="0"/>
          <p:nvPr/>
        </p:nvPicPr>
        <p:blipFill rotWithShape="1">
          <a:blip r:embed="rId3">
            <a:alphaModFix/>
          </a:blip>
          <a:srcRect t="9" b="9"/>
          <a:stretch/>
        </p:blipFill>
        <p:spPr>
          <a:xfrm>
            <a:off x="2139696" y="0"/>
            <a:ext cx="14006508" cy="10210799"/>
          </a:xfrm>
          <a:prstGeom prst="rect">
            <a:avLst/>
          </a:prstGeom>
          <a:noFill/>
          <a:ln>
            <a:noFill/>
          </a:ln>
        </p:spPr>
      </p:pic>
      <p:sp>
        <p:nvSpPr>
          <p:cNvPr id="221" name="Google Shape;221;p33"/>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p:nvPr/>
        </p:nvSpPr>
        <p:spPr>
          <a:xfrm>
            <a:off x="3656350" y="1939950"/>
            <a:ext cx="11198100" cy="7813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4300" b="1">
                <a:solidFill>
                  <a:srgbClr val="0942A1"/>
                </a:solidFill>
                <a:latin typeface="Lora"/>
                <a:ea typeface="Lora"/>
                <a:cs typeface="Lora"/>
                <a:sym typeface="Lora"/>
              </a:rPr>
              <a:t>“I believe it is important to be someone who consistently drives strong academic outcomes while building meaningful relationships with students, families, and colleagues.”</a:t>
            </a:r>
            <a:endParaRPr sz="4300" b="1">
              <a:solidFill>
                <a:srgbClr val="0942A1"/>
              </a:solidFill>
              <a:latin typeface="Lora"/>
              <a:ea typeface="Lora"/>
              <a:cs typeface="Lora"/>
              <a:sym typeface="Lora"/>
            </a:endParaRPr>
          </a:p>
          <a:p>
            <a:pPr marL="457200" lvl="0" indent="0" algn="l" rtl="0">
              <a:lnSpc>
                <a:spcPct val="115000"/>
              </a:lnSpc>
              <a:spcBef>
                <a:spcPts val="0"/>
              </a:spcBef>
              <a:spcAft>
                <a:spcPts val="0"/>
              </a:spcAft>
              <a:buClr>
                <a:schemeClr val="dk1"/>
              </a:buClr>
              <a:buSzPts val="1100"/>
              <a:buFont typeface="Arial"/>
              <a:buNone/>
            </a:pPr>
            <a:r>
              <a:rPr lang="en" sz="3700">
                <a:solidFill>
                  <a:srgbClr val="0942A1"/>
                </a:solidFill>
                <a:latin typeface="Work Sans"/>
                <a:ea typeface="Work Sans"/>
                <a:cs typeface="Work Sans"/>
                <a:sym typeface="Work Sans"/>
              </a:rPr>
              <a:t>– Middle/high school teacher, South/Southwest Texas</a:t>
            </a:r>
            <a:endParaRPr sz="3700">
              <a:solidFill>
                <a:srgbClr val="0942A1"/>
              </a:solidFill>
              <a:latin typeface="Work Sans"/>
              <a:ea typeface="Work Sans"/>
              <a:cs typeface="Work Sans"/>
              <a:sym typeface="Work Sans"/>
            </a:endParaRPr>
          </a:p>
          <a:p>
            <a:pPr marL="457200" lvl="0" indent="0" algn="l" rtl="0">
              <a:lnSpc>
                <a:spcPct val="115000"/>
              </a:lnSpc>
              <a:spcBef>
                <a:spcPts val="0"/>
              </a:spcBef>
              <a:spcAft>
                <a:spcPts val="0"/>
              </a:spcAft>
              <a:buClr>
                <a:schemeClr val="dk1"/>
              </a:buClr>
              <a:buSzPts val="1100"/>
              <a:buFont typeface="Arial"/>
              <a:buNone/>
            </a:pPr>
            <a:endParaRPr sz="4300" b="1">
              <a:solidFill>
                <a:srgbClr val="0942A1"/>
              </a:solidFill>
              <a:latin typeface="Lora"/>
              <a:ea typeface="Lora"/>
              <a:cs typeface="Lora"/>
              <a:sym typeface="Lora"/>
            </a:endParaRPr>
          </a:p>
        </p:txBody>
      </p:sp>
      <p:pic>
        <p:nvPicPr>
          <p:cNvPr id="231" name="Google Shape;231;p35"/>
          <p:cNvPicPr preferRelativeResize="0"/>
          <p:nvPr/>
        </p:nvPicPr>
        <p:blipFill>
          <a:blip r:embed="rId3">
            <a:alphaModFix/>
          </a:blip>
          <a:stretch>
            <a:fillRect/>
          </a:stretch>
        </p:blipFill>
        <p:spPr>
          <a:xfrm>
            <a:off x="1798974" y="2140025"/>
            <a:ext cx="1323975" cy="1152525"/>
          </a:xfrm>
          <a:prstGeom prst="rect">
            <a:avLst/>
          </a:prstGeom>
          <a:noFill/>
          <a:ln>
            <a:noFill/>
          </a:ln>
        </p:spPr>
      </p:pic>
      <p:cxnSp>
        <p:nvCxnSpPr>
          <p:cNvPr id="232" name="Google Shape;232;p35"/>
          <p:cNvCxnSpPr/>
          <p:nvPr/>
        </p:nvCxnSpPr>
        <p:spPr>
          <a:xfrm>
            <a:off x="3656349" y="2162250"/>
            <a:ext cx="0" cy="6413400"/>
          </a:xfrm>
          <a:prstGeom prst="straightConnector1">
            <a:avLst/>
          </a:prstGeom>
          <a:noFill/>
          <a:ln w="76200" cap="flat" cmpd="sng">
            <a:solidFill>
              <a:srgbClr val="0942A1"/>
            </a:solidFill>
            <a:prstDash val="solid"/>
            <a:round/>
            <a:headEnd type="none" w="med" len="med"/>
            <a:tailEnd type="none" w="med" len="med"/>
          </a:ln>
        </p:spPr>
      </p:cxnSp>
      <p:sp>
        <p:nvSpPr>
          <p:cNvPr id="233" name="Google Shape;233;p35"/>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6" title="2025-TxTeacherPoll-data-viz-C-Final.jpg"/>
          <p:cNvPicPr preferRelativeResize="0"/>
          <p:nvPr/>
        </p:nvPicPr>
        <p:blipFill>
          <a:blip r:embed="rId3">
            <a:alphaModFix/>
          </a:blip>
          <a:stretch>
            <a:fillRect/>
          </a:stretch>
        </p:blipFill>
        <p:spPr>
          <a:xfrm>
            <a:off x="3756363" y="152400"/>
            <a:ext cx="10775274" cy="10210802"/>
          </a:xfrm>
          <a:prstGeom prst="rect">
            <a:avLst/>
          </a:prstGeom>
          <a:noFill/>
          <a:ln>
            <a:noFill/>
          </a:ln>
        </p:spPr>
      </p:pic>
      <p:sp>
        <p:nvSpPr>
          <p:cNvPr id="239" name="Google Shape;239;p36"/>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7" title="2025-TxTeacherPoll-data-viz-D-Final_091025.png"/>
          <p:cNvPicPr preferRelativeResize="0"/>
          <p:nvPr/>
        </p:nvPicPr>
        <p:blipFill rotWithShape="1">
          <a:blip r:embed="rId3">
            <a:alphaModFix/>
          </a:blip>
          <a:srcRect t="109" b="99"/>
          <a:stretch/>
        </p:blipFill>
        <p:spPr>
          <a:xfrm>
            <a:off x="3412325" y="0"/>
            <a:ext cx="11805569" cy="10515599"/>
          </a:xfrm>
          <a:prstGeom prst="rect">
            <a:avLst/>
          </a:prstGeom>
          <a:noFill/>
          <a:ln>
            <a:noFill/>
          </a:ln>
        </p:spPr>
      </p:pic>
      <p:sp>
        <p:nvSpPr>
          <p:cNvPr id="245" name="Google Shape;245;p37"/>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p:nvPr/>
        </p:nvSpPr>
        <p:spPr>
          <a:xfrm>
            <a:off x="3656349" y="1939950"/>
            <a:ext cx="11980500" cy="6635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3700" b="1">
                <a:solidFill>
                  <a:srgbClr val="0942A1"/>
                </a:solidFill>
                <a:latin typeface="Lora"/>
                <a:ea typeface="Lora"/>
                <a:cs typeface="Lora"/>
                <a:sym typeface="Lora"/>
              </a:rPr>
              <a:t>Every school is different – the demographics and administration make them unique. However, one thing that has been consistent in all campuses is the impact of developing positive relationships with students. … Demonstrating grace towards students struggling emotionally or behaviorally goes a long way. I feel that this knowledge has greatly improved my role as an educator. This is something not taught in school. </a:t>
            </a:r>
            <a:endParaRPr sz="3700" b="1">
              <a:solidFill>
                <a:srgbClr val="0942A1"/>
              </a:solidFill>
              <a:latin typeface="Lora"/>
              <a:ea typeface="Lora"/>
              <a:cs typeface="Lora"/>
              <a:sym typeface="Lora"/>
            </a:endParaRPr>
          </a:p>
          <a:p>
            <a:pPr marL="457200" lvl="0" indent="0" algn="r" rtl="0">
              <a:lnSpc>
                <a:spcPct val="115000"/>
              </a:lnSpc>
              <a:spcBef>
                <a:spcPts val="1000"/>
              </a:spcBef>
              <a:spcAft>
                <a:spcPts val="0"/>
              </a:spcAft>
              <a:buClr>
                <a:schemeClr val="dk1"/>
              </a:buClr>
              <a:buSzPts val="1100"/>
              <a:buFont typeface="Arial"/>
              <a:buNone/>
            </a:pPr>
            <a:r>
              <a:rPr lang="en" sz="3800">
                <a:solidFill>
                  <a:srgbClr val="0942A1"/>
                </a:solidFill>
                <a:latin typeface="Lora Medium"/>
                <a:ea typeface="Lora Medium"/>
                <a:cs typeface="Lora Medium"/>
                <a:sym typeface="Lora Medium"/>
              </a:rPr>
              <a:t>– High school teacher, South/Southwest Texas</a:t>
            </a:r>
            <a:endParaRPr sz="3800">
              <a:solidFill>
                <a:srgbClr val="3D3935"/>
              </a:solidFill>
              <a:latin typeface="Lora Medium"/>
              <a:ea typeface="Lora Medium"/>
              <a:cs typeface="Lora Medium"/>
              <a:sym typeface="Lora Medium"/>
            </a:endParaRPr>
          </a:p>
        </p:txBody>
      </p:sp>
      <p:pic>
        <p:nvPicPr>
          <p:cNvPr id="251" name="Google Shape;251;p38"/>
          <p:cNvPicPr preferRelativeResize="0"/>
          <p:nvPr/>
        </p:nvPicPr>
        <p:blipFill>
          <a:blip r:embed="rId3">
            <a:alphaModFix/>
          </a:blip>
          <a:stretch>
            <a:fillRect/>
          </a:stretch>
        </p:blipFill>
        <p:spPr>
          <a:xfrm>
            <a:off x="1798974" y="2140025"/>
            <a:ext cx="1323975" cy="1152525"/>
          </a:xfrm>
          <a:prstGeom prst="rect">
            <a:avLst/>
          </a:prstGeom>
          <a:noFill/>
          <a:ln>
            <a:noFill/>
          </a:ln>
        </p:spPr>
      </p:pic>
      <p:cxnSp>
        <p:nvCxnSpPr>
          <p:cNvPr id="252" name="Google Shape;252;p38"/>
          <p:cNvCxnSpPr/>
          <p:nvPr/>
        </p:nvCxnSpPr>
        <p:spPr>
          <a:xfrm>
            <a:off x="3656349" y="2162250"/>
            <a:ext cx="0" cy="5535600"/>
          </a:xfrm>
          <a:prstGeom prst="straightConnector1">
            <a:avLst/>
          </a:prstGeom>
          <a:noFill/>
          <a:ln w="76200" cap="flat" cmpd="sng">
            <a:solidFill>
              <a:srgbClr val="0942A1"/>
            </a:solidFill>
            <a:prstDash val="solid"/>
            <a:round/>
            <a:headEnd type="none" w="med" len="med"/>
            <a:tailEnd type="none" w="med" len="med"/>
          </a:ln>
        </p:spPr>
      </p:cxnSp>
      <p:sp>
        <p:nvSpPr>
          <p:cNvPr id="253" name="Google Shape;253;p38"/>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9" title="2025-TxTeacherPoll-data-viz-I-Final_091025.png"/>
          <p:cNvPicPr preferRelativeResize="0"/>
          <p:nvPr/>
        </p:nvPicPr>
        <p:blipFill rotWithShape="1">
          <a:blip r:embed="rId3">
            <a:alphaModFix/>
          </a:blip>
          <a:srcRect t="-29" b="63619"/>
          <a:stretch/>
        </p:blipFill>
        <p:spPr>
          <a:xfrm>
            <a:off x="2637550" y="152400"/>
            <a:ext cx="13012901" cy="3715576"/>
          </a:xfrm>
          <a:prstGeom prst="rect">
            <a:avLst/>
          </a:prstGeom>
          <a:noFill/>
          <a:ln>
            <a:noFill/>
          </a:ln>
        </p:spPr>
      </p:pic>
      <p:pic>
        <p:nvPicPr>
          <p:cNvPr id="259" name="Google Shape;259;p39" title="2025-TxTeacherPoll-data-viz-I-Final_091025.png"/>
          <p:cNvPicPr preferRelativeResize="0"/>
          <p:nvPr/>
        </p:nvPicPr>
        <p:blipFill rotWithShape="1">
          <a:blip r:embed="rId3">
            <a:alphaModFix/>
          </a:blip>
          <a:srcRect t="36380" b="30205"/>
          <a:stretch/>
        </p:blipFill>
        <p:spPr>
          <a:xfrm>
            <a:off x="2633472" y="3867975"/>
            <a:ext cx="13012901" cy="3409899"/>
          </a:xfrm>
          <a:prstGeom prst="rect">
            <a:avLst/>
          </a:prstGeom>
          <a:noFill/>
          <a:ln>
            <a:noFill/>
          </a:ln>
        </p:spPr>
      </p:pic>
      <p:pic>
        <p:nvPicPr>
          <p:cNvPr id="260" name="Google Shape;260;p39" title="2025-TxTeacherPoll-data-viz-I-Final_091025.png"/>
          <p:cNvPicPr preferRelativeResize="0"/>
          <p:nvPr/>
        </p:nvPicPr>
        <p:blipFill rotWithShape="1">
          <a:blip r:embed="rId3">
            <a:alphaModFix/>
          </a:blip>
          <a:srcRect l="29" t="69783" r="29"/>
          <a:stretch/>
        </p:blipFill>
        <p:spPr>
          <a:xfrm>
            <a:off x="2633472" y="7277877"/>
            <a:ext cx="13012901" cy="3085324"/>
          </a:xfrm>
          <a:prstGeom prst="rect">
            <a:avLst/>
          </a:prstGeom>
          <a:noFill/>
          <a:ln>
            <a:noFill/>
          </a:ln>
        </p:spPr>
      </p:pic>
      <p:sp>
        <p:nvSpPr>
          <p:cNvPr id="261" name="Google Shape;261;p39"/>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1" title="2025-TxTeacherPoll-data-viz-F-Final_091025.png"/>
          <p:cNvPicPr preferRelativeResize="0"/>
          <p:nvPr/>
        </p:nvPicPr>
        <p:blipFill rotWithShape="1">
          <a:blip r:embed="rId3">
            <a:alphaModFix/>
          </a:blip>
          <a:srcRect t="-63" b="51003"/>
          <a:stretch/>
        </p:blipFill>
        <p:spPr>
          <a:xfrm>
            <a:off x="2402650" y="152400"/>
            <a:ext cx="13482723" cy="5002977"/>
          </a:xfrm>
          <a:prstGeom prst="rect">
            <a:avLst/>
          </a:prstGeom>
          <a:noFill/>
          <a:ln>
            <a:noFill/>
          </a:ln>
        </p:spPr>
      </p:pic>
      <p:pic>
        <p:nvPicPr>
          <p:cNvPr id="271" name="Google Shape;271;p41" title="2025-TxTeacherPoll-data-viz-F-Final_091025.png"/>
          <p:cNvPicPr preferRelativeResize="0"/>
          <p:nvPr/>
        </p:nvPicPr>
        <p:blipFill rotWithShape="1">
          <a:blip r:embed="rId3">
            <a:alphaModFix/>
          </a:blip>
          <a:srcRect t="48997" b="24658"/>
          <a:stretch/>
        </p:blipFill>
        <p:spPr>
          <a:xfrm>
            <a:off x="2404875" y="5155375"/>
            <a:ext cx="13482723" cy="2686249"/>
          </a:xfrm>
          <a:prstGeom prst="rect">
            <a:avLst/>
          </a:prstGeom>
          <a:noFill/>
          <a:ln>
            <a:noFill/>
          </a:ln>
        </p:spPr>
      </p:pic>
      <p:pic>
        <p:nvPicPr>
          <p:cNvPr id="272" name="Google Shape;272;p41" title="2025-TxTeacherPoll-data-viz-F-Final_091025.png"/>
          <p:cNvPicPr preferRelativeResize="0"/>
          <p:nvPr/>
        </p:nvPicPr>
        <p:blipFill rotWithShape="1">
          <a:blip r:embed="rId3">
            <a:alphaModFix/>
          </a:blip>
          <a:srcRect l="69" t="75304" r="59"/>
          <a:stretch/>
        </p:blipFill>
        <p:spPr>
          <a:xfrm>
            <a:off x="2404875" y="7841626"/>
            <a:ext cx="13482723" cy="2521576"/>
          </a:xfrm>
          <a:prstGeom prst="rect">
            <a:avLst/>
          </a:prstGeom>
          <a:noFill/>
          <a:ln>
            <a:noFill/>
          </a:ln>
        </p:spPr>
      </p:pic>
      <p:sp>
        <p:nvSpPr>
          <p:cNvPr id="273" name="Google Shape;273;p41"/>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2" title="2025-TxTeacherPoll-data-viz-G-Final_091025.png"/>
          <p:cNvPicPr preferRelativeResize="0"/>
          <p:nvPr/>
        </p:nvPicPr>
        <p:blipFill rotWithShape="1">
          <a:blip r:embed="rId3">
            <a:alphaModFix/>
          </a:blip>
          <a:srcRect t="-929" b="48089"/>
          <a:stretch/>
        </p:blipFill>
        <p:spPr>
          <a:xfrm>
            <a:off x="2086525" y="1584325"/>
            <a:ext cx="14114948" cy="3886349"/>
          </a:xfrm>
          <a:prstGeom prst="rect">
            <a:avLst/>
          </a:prstGeom>
          <a:noFill/>
          <a:ln>
            <a:noFill/>
          </a:ln>
        </p:spPr>
      </p:pic>
      <p:pic>
        <p:nvPicPr>
          <p:cNvPr id="279" name="Google Shape;279;p42" title="2025-TxTeacherPoll-data-viz-G-Final_091025.png"/>
          <p:cNvPicPr preferRelativeResize="0"/>
          <p:nvPr/>
        </p:nvPicPr>
        <p:blipFill rotWithShape="1">
          <a:blip r:embed="rId3">
            <a:alphaModFix/>
          </a:blip>
          <a:srcRect t="51856" b="36533"/>
          <a:stretch/>
        </p:blipFill>
        <p:spPr>
          <a:xfrm>
            <a:off x="2084832" y="5470675"/>
            <a:ext cx="14114948" cy="853801"/>
          </a:xfrm>
          <a:prstGeom prst="rect">
            <a:avLst/>
          </a:prstGeom>
          <a:noFill/>
          <a:ln>
            <a:noFill/>
          </a:ln>
        </p:spPr>
      </p:pic>
      <p:pic>
        <p:nvPicPr>
          <p:cNvPr id="280" name="Google Shape;280;p42" title="2025-TxTeacherPoll-data-viz-G-Final_091025.png"/>
          <p:cNvPicPr preferRelativeResize="0"/>
          <p:nvPr/>
        </p:nvPicPr>
        <p:blipFill rotWithShape="1">
          <a:blip r:embed="rId3">
            <a:alphaModFix/>
          </a:blip>
          <a:srcRect t="64112" b="50"/>
          <a:stretch/>
        </p:blipFill>
        <p:spPr>
          <a:xfrm>
            <a:off x="2084832" y="6324476"/>
            <a:ext cx="14114948" cy="2635600"/>
          </a:xfrm>
          <a:prstGeom prst="rect">
            <a:avLst/>
          </a:prstGeom>
          <a:noFill/>
          <a:ln>
            <a:noFill/>
          </a:ln>
        </p:spPr>
      </p:pic>
      <p:sp>
        <p:nvSpPr>
          <p:cNvPr id="281" name="Google Shape;281;p42"/>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09" name="Google Shape;109;p25"/>
          <p:cNvGrpSpPr/>
          <p:nvPr/>
        </p:nvGrpSpPr>
        <p:grpSpPr>
          <a:xfrm>
            <a:off x="1051695" y="7580839"/>
            <a:ext cx="3698586" cy="1508696"/>
            <a:chOff x="466173" y="2800855"/>
            <a:chExt cx="1971107" cy="786599"/>
          </a:xfrm>
        </p:grpSpPr>
        <p:sp>
          <p:nvSpPr>
            <p:cNvPr id="110" name="Google Shape;110;p25"/>
            <p:cNvSpPr/>
            <p:nvPr/>
          </p:nvSpPr>
          <p:spPr>
            <a:xfrm>
              <a:off x="902781" y="3080265"/>
              <a:ext cx="1534500" cy="133500"/>
            </a:xfrm>
            <a:prstGeom prst="rect">
              <a:avLst/>
            </a:prstGeom>
            <a:solidFill>
              <a:srgbClr val="307AF3"/>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sp>
          <p:nvSpPr>
            <p:cNvPr id="111" name="Google Shape;111;p25"/>
            <p:cNvSpPr txBox="1"/>
            <p:nvPr/>
          </p:nvSpPr>
          <p:spPr>
            <a:xfrm>
              <a:off x="466173" y="3216054"/>
              <a:ext cx="871200" cy="3714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2020</a:t>
              </a:r>
              <a:endParaRPr sz="2251" b="1">
                <a:latin typeface="Roboto"/>
                <a:ea typeface="Roboto"/>
                <a:cs typeface="Roboto"/>
                <a:sym typeface="Roboto"/>
              </a:endParaRPr>
            </a:p>
          </p:txBody>
        </p:sp>
        <p:grpSp>
          <p:nvGrpSpPr>
            <p:cNvPr id="112" name="Google Shape;112;p25"/>
            <p:cNvGrpSpPr/>
            <p:nvPr/>
          </p:nvGrpSpPr>
          <p:grpSpPr>
            <a:xfrm>
              <a:off x="851208" y="2800855"/>
              <a:ext cx="92400" cy="411825"/>
              <a:chOff x="845575" y="2563700"/>
              <a:chExt cx="92400" cy="411825"/>
            </a:xfrm>
          </p:grpSpPr>
          <p:cxnSp>
            <p:nvCxnSpPr>
              <p:cNvPr id="113" name="Google Shape;113;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14" name="Google Shape;114;p25"/>
              <p:cNvSpPr/>
              <p:nvPr/>
            </p:nvSpPr>
            <p:spPr>
              <a:xfrm>
                <a:off x="845575"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grpSp>
      <p:grpSp>
        <p:nvGrpSpPr>
          <p:cNvPr id="115" name="Google Shape;115;p25"/>
          <p:cNvGrpSpPr/>
          <p:nvPr/>
        </p:nvGrpSpPr>
        <p:grpSpPr>
          <a:xfrm>
            <a:off x="4064315" y="7393895"/>
            <a:ext cx="3565302" cy="1512719"/>
            <a:chOff x="2071705" y="2703387"/>
            <a:chExt cx="1900076" cy="788696"/>
          </a:xfrm>
        </p:grpSpPr>
        <p:sp>
          <p:nvSpPr>
            <p:cNvPr id="116" name="Google Shape;116;p25"/>
            <p:cNvSpPr/>
            <p:nvPr/>
          </p:nvSpPr>
          <p:spPr>
            <a:xfrm>
              <a:off x="2437281" y="3080265"/>
              <a:ext cx="1534500" cy="133500"/>
            </a:xfrm>
            <a:prstGeom prst="rect">
              <a:avLst/>
            </a:prstGeom>
            <a:solidFill>
              <a:srgbClr val="0942A1"/>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sp>
          <p:nvSpPr>
            <p:cNvPr id="117" name="Google Shape;117;p25"/>
            <p:cNvSpPr txBox="1"/>
            <p:nvPr/>
          </p:nvSpPr>
          <p:spPr>
            <a:xfrm>
              <a:off x="2071705" y="2703387"/>
              <a:ext cx="745800" cy="3714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2021</a:t>
              </a:r>
              <a:endParaRPr sz="2251" b="1">
                <a:latin typeface="Roboto"/>
                <a:ea typeface="Roboto"/>
                <a:cs typeface="Roboto"/>
                <a:sym typeface="Roboto"/>
              </a:endParaRPr>
            </a:p>
          </p:txBody>
        </p:sp>
        <p:grpSp>
          <p:nvGrpSpPr>
            <p:cNvPr id="118" name="Google Shape;118;p25"/>
            <p:cNvGrpSpPr/>
            <p:nvPr/>
          </p:nvGrpSpPr>
          <p:grpSpPr>
            <a:xfrm rot="10800000">
              <a:off x="2395183" y="3080258"/>
              <a:ext cx="92400" cy="411825"/>
              <a:chOff x="2070100" y="2563700"/>
              <a:chExt cx="92400" cy="411825"/>
            </a:xfrm>
          </p:grpSpPr>
          <p:cxnSp>
            <p:nvCxnSpPr>
              <p:cNvPr id="119" name="Google Shape;119;p2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20" name="Google Shape;120;p25"/>
              <p:cNvSpPr/>
              <p:nvPr/>
            </p:nvSpPr>
            <p:spPr>
              <a:xfrm>
                <a:off x="2070100"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grpSp>
      <p:grpSp>
        <p:nvGrpSpPr>
          <p:cNvPr id="121" name="Google Shape;121;p25"/>
          <p:cNvGrpSpPr/>
          <p:nvPr/>
        </p:nvGrpSpPr>
        <p:grpSpPr>
          <a:xfrm>
            <a:off x="7012518" y="7580839"/>
            <a:ext cx="3496429" cy="1508677"/>
            <a:chOff x="3642907" y="2800855"/>
            <a:chExt cx="1863371" cy="786589"/>
          </a:xfrm>
        </p:grpSpPr>
        <p:sp>
          <p:nvSpPr>
            <p:cNvPr id="122" name="Google Shape;122;p25"/>
            <p:cNvSpPr/>
            <p:nvPr/>
          </p:nvSpPr>
          <p:spPr>
            <a:xfrm>
              <a:off x="3971778" y="3080265"/>
              <a:ext cx="1534500" cy="133500"/>
            </a:xfrm>
            <a:prstGeom prst="rect">
              <a:avLst/>
            </a:prstGeom>
            <a:solidFill>
              <a:srgbClr val="307AF3"/>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nvGrpSpPr>
            <p:cNvPr id="123" name="Google Shape;123;p25"/>
            <p:cNvGrpSpPr/>
            <p:nvPr/>
          </p:nvGrpSpPr>
          <p:grpSpPr>
            <a:xfrm>
              <a:off x="3924544" y="2800855"/>
              <a:ext cx="92400" cy="411825"/>
              <a:chOff x="845575" y="2563700"/>
              <a:chExt cx="92400" cy="411825"/>
            </a:xfrm>
          </p:grpSpPr>
          <p:cxnSp>
            <p:nvCxnSpPr>
              <p:cNvPr id="124" name="Google Shape;124;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25" name="Google Shape;125;p25"/>
              <p:cNvSpPr/>
              <p:nvPr/>
            </p:nvSpPr>
            <p:spPr>
              <a:xfrm>
                <a:off x="845575"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sp>
          <p:nvSpPr>
            <p:cNvPr id="126" name="Google Shape;126;p25"/>
            <p:cNvSpPr txBox="1"/>
            <p:nvPr/>
          </p:nvSpPr>
          <p:spPr>
            <a:xfrm>
              <a:off x="3642907" y="3216043"/>
              <a:ext cx="692700" cy="3714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2022</a:t>
              </a:r>
              <a:endParaRPr sz="2251" b="1">
                <a:latin typeface="Roboto"/>
                <a:ea typeface="Roboto"/>
                <a:cs typeface="Roboto"/>
                <a:sym typeface="Roboto"/>
              </a:endParaRPr>
            </a:p>
          </p:txBody>
        </p:sp>
      </p:grpSp>
      <p:grpSp>
        <p:nvGrpSpPr>
          <p:cNvPr id="127" name="Google Shape;127;p25"/>
          <p:cNvGrpSpPr/>
          <p:nvPr/>
        </p:nvGrpSpPr>
        <p:grpSpPr>
          <a:xfrm>
            <a:off x="12694739" y="7580751"/>
            <a:ext cx="3698654" cy="1508677"/>
            <a:chOff x="6671021" y="2800855"/>
            <a:chExt cx="2088455" cy="786589"/>
          </a:xfrm>
        </p:grpSpPr>
        <p:sp>
          <p:nvSpPr>
            <p:cNvPr id="128" name="Google Shape;128;p25"/>
            <p:cNvSpPr/>
            <p:nvPr/>
          </p:nvSpPr>
          <p:spPr>
            <a:xfrm>
              <a:off x="7040776" y="3080275"/>
              <a:ext cx="1718700" cy="133500"/>
            </a:xfrm>
            <a:prstGeom prst="rect">
              <a:avLst/>
            </a:prstGeom>
            <a:solidFill>
              <a:srgbClr val="307AF3"/>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nvGrpSpPr>
            <p:cNvPr id="129" name="Google Shape;129;p25"/>
            <p:cNvGrpSpPr/>
            <p:nvPr/>
          </p:nvGrpSpPr>
          <p:grpSpPr>
            <a:xfrm>
              <a:off x="6994658" y="2800855"/>
              <a:ext cx="92400" cy="411825"/>
              <a:chOff x="845575" y="2563700"/>
              <a:chExt cx="92400" cy="411825"/>
            </a:xfrm>
          </p:grpSpPr>
          <p:cxnSp>
            <p:nvCxnSpPr>
              <p:cNvPr id="130" name="Google Shape;130;p25"/>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1" name="Google Shape;131;p25"/>
              <p:cNvSpPr/>
              <p:nvPr/>
            </p:nvSpPr>
            <p:spPr>
              <a:xfrm>
                <a:off x="845575"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sp>
          <p:nvSpPr>
            <p:cNvPr id="132" name="Google Shape;132;p25"/>
            <p:cNvSpPr txBox="1"/>
            <p:nvPr/>
          </p:nvSpPr>
          <p:spPr>
            <a:xfrm>
              <a:off x="6671021" y="3216043"/>
              <a:ext cx="745800" cy="3714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2024</a:t>
              </a:r>
              <a:endParaRPr sz="2251" b="1">
                <a:latin typeface="Roboto"/>
                <a:ea typeface="Roboto"/>
                <a:cs typeface="Roboto"/>
                <a:sym typeface="Roboto"/>
              </a:endParaRPr>
            </a:p>
          </p:txBody>
        </p:sp>
      </p:grpSp>
      <p:grpSp>
        <p:nvGrpSpPr>
          <p:cNvPr id="133" name="Google Shape;133;p25"/>
          <p:cNvGrpSpPr/>
          <p:nvPr/>
        </p:nvGrpSpPr>
        <p:grpSpPr>
          <a:xfrm>
            <a:off x="9805318" y="7393895"/>
            <a:ext cx="3582961" cy="1512719"/>
            <a:chOff x="5131289" y="2703387"/>
            <a:chExt cx="1909487" cy="788696"/>
          </a:xfrm>
        </p:grpSpPr>
        <p:sp>
          <p:nvSpPr>
            <p:cNvPr id="134" name="Google Shape;134;p25"/>
            <p:cNvSpPr/>
            <p:nvPr/>
          </p:nvSpPr>
          <p:spPr>
            <a:xfrm>
              <a:off x="5506276" y="3080265"/>
              <a:ext cx="1534500" cy="133500"/>
            </a:xfrm>
            <a:prstGeom prst="rect">
              <a:avLst/>
            </a:prstGeom>
            <a:solidFill>
              <a:srgbClr val="0942A1"/>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nvGrpSpPr>
            <p:cNvPr id="135" name="Google Shape;135;p25"/>
            <p:cNvGrpSpPr/>
            <p:nvPr/>
          </p:nvGrpSpPr>
          <p:grpSpPr>
            <a:xfrm rot="10800000">
              <a:off x="5455515" y="3080258"/>
              <a:ext cx="92400" cy="411825"/>
              <a:chOff x="2070100" y="2563700"/>
              <a:chExt cx="92400" cy="411825"/>
            </a:xfrm>
          </p:grpSpPr>
          <p:cxnSp>
            <p:nvCxnSpPr>
              <p:cNvPr id="136" name="Google Shape;136;p2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37" name="Google Shape;137;p25"/>
              <p:cNvSpPr/>
              <p:nvPr/>
            </p:nvSpPr>
            <p:spPr>
              <a:xfrm>
                <a:off x="2070100"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sp>
          <p:nvSpPr>
            <p:cNvPr id="138" name="Google Shape;138;p25"/>
            <p:cNvSpPr txBox="1"/>
            <p:nvPr/>
          </p:nvSpPr>
          <p:spPr>
            <a:xfrm>
              <a:off x="5131289" y="2703387"/>
              <a:ext cx="745800" cy="3714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2023</a:t>
              </a:r>
              <a:endParaRPr sz="2251" b="1">
                <a:latin typeface="Roboto"/>
                <a:ea typeface="Roboto"/>
                <a:cs typeface="Roboto"/>
                <a:sym typeface="Roboto"/>
              </a:endParaRPr>
            </a:p>
          </p:txBody>
        </p:sp>
      </p:grpSp>
      <p:pic>
        <p:nvPicPr>
          <p:cNvPr id="139" name="Google Shape;139;p25" title="2021-teacher-poll-mockup_SQUARE.png"/>
          <p:cNvPicPr preferRelativeResize="0"/>
          <p:nvPr/>
        </p:nvPicPr>
        <p:blipFill rotWithShape="1">
          <a:blip r:embed="rId3">
            <a:alphaModFix/>
          </a:blip>
          <a:srcRect l="12823" t="2552" r="-297" b="2543"/>
          <a:stretch/>
        </p:blipFill>
        <p:spPr>
          <a:xfrm>
            <a:off x="2958159" y="3422325"/>
            <a:ext cx="4145766" cy="4497425"/>
          </a:xfrm>
          <a:prstGeom prst="rect">
            <a:avLst/>
          </a:prstGeom>
          <a:noFill/>
          <a:ln>
            <a:noFill/>
          </a:ln>
        </p:spPr>
      </p:pic>
      <p:pic>
        <p:nvPicPr>
          <p:cNvPr id="140" name="Google Shape;140;p25" title="2020-teacher-poll-mockup_SQUARE.png"/>
          <p:cNvPicPr preferRelativeResize="0"/>
          <p:nvPr/>
        </p:nvPicPr>
        <p:blipFill rotWithShape="1">
          <a:blip r:embed="rId4">
            <a:alphaModFix/>
          </a:blip>
          <a:srcRect l="6062" t="2543" r="6071" b="2552"/>
          <a:stretch/>
        </p:blipFill>
        <p:spPr>
          <a:xfrm>
            <a:off x="-99800" y="3480642"/>
            <a:ext cx="4058492" cy="4383491"/>
          </a:xfrm>
          <a:prstGeom prst="rect">
            <a:avLst/>
          </a:prstGeom>
          <a:noFill/>
          <a:ln>
            <a:noFill/>
          </a:ln>
        </p:spPr>
      </p:pic>
      <p:pic>
        <p:nvPicPr>
          <p:cNvPr id="141" name="Google Shape;141;p25" title="2022-teacher-poll-mockup_SQUARE.png"/>
          <p:cNvPicPr preferRelativeResize="0"/>
          <p:nvPr/>
        </p:nvPicPr>
        <p:blipFill rotWithShape="1">
          <a:blip r:embed="rId5">
            <a:alphaModFix/>
          </a:blip>
          <a:srcRect l="16212" t="7139" b="7148"/>
          <a:stretch/>
        </p:blipFill>
        <p:spPr>
          <a:xfrm>
            <a:off x="6014728" y="3629950"/>
            <a:ext cx="3974125" cy="4065649"/>
          </a:xfrm>
          <a:prstGeom prst="rect">
            <a:avLst/>
          </a:prstGeom>
          <a:noFill/>
          <a:ln>
            <a:noFill/>
          </a:ln>
        </p:spPr>
      </p:pic>
      <p:pic>
        <p:nvPicPr>
          <p:cNvPr id="142" name="Google Shape;142;p25" title="2023-teacher-poll-mockup_SQUARE.png"/>
          <p:cNvPicPr preferRelativeResize="0"/>
          <p:nvPr/>
        </p:nvPicPr>
        <p:blipFill rotWithShape="1">
          <a:blip r:embed="rId6">
            <a:alphaModFix/>
          </a:blip>
          <a:srcRect l="16211" t="7139" r="8" b="7148"/>
          <a:stretch/>
        </p:blipFill>
        <p:spPr>
          <a:xfrm>
            <a:off x="8899375" y="3629950"/>
            <a:ext cx="3974125" cy="4065649"/>
          </a:xfrm>
          <a:prstGeom prst="rect">
            <a:avLst/>
          </a:prstGeom>
          <a:noFill/>
          <a:ln>
            <a:noFill/>
          </a:ln>
        </p:spPr>
      </p:pic>
      <p:sp>
        <p:nvSpPr>
          <p:cNvPr id="143" name="Google Shape;143;p25"/>
          <p:cNvSpPr txBox="1"/>
          <p:nvPr/>
        </p:nvSpPr>
        <p:spPr>
          <a:xfrm>
            <a:off x="3620675" y="2043650"/>
            <a:ext cx="10902900" cy="1542000"/>
          </a:xfrm>
          <a:prstGeom prst="rect">
            <a:avLst/>
          </a:prstGeom>
          <a:noFill/>
          <a:ln>
            <a:noFill/>
          </a:ln>
        </p:spPr>
        <p:txBody>
          <a:bodyPr spcFirstLastPara="1" wrap="square" lIns="184200" tIns="184200" rIns="184200" bIns="184200" anchor="t" anchorCtr="0">
            <a:spAutoFit/>
          </a:bodyPr>
          <a:lstStyle/>
          <a:p>
            <a:pPr marL="0" lvl="0" indent="0" algn="ctr" rtl="0">
              <a:spcBef>
                <a:spcPts val="0"/>
              </a:spcBef>
              <a:spcAft>
                <a:spcPts val="0"/>
              </a:spcAft>
              <a:buNone/>
            </a:pPr>
            <a:r>
              <a:rPr lang="en" sz="4000" b="1">
                <a:latin typeface="Work Sans"/>
                <a:ea typeface="Work Sans"/>
                <a:cs typeface="Work Sans"/>
                <a:sym typeface="Work Sans"/>
              </a:rPr>
              <a:t>The Texas Teacher Poll</a:t>
            </a:r>
            <a:endParaRPr sz="4000" b="1">
              <a:latin typeface="Work Sans"/>
              <a:ea typeface="Work Sans"/>
              <a:cs typeface="Work Sans"/>
              <a:sym typeface="Work Sans"/>
            </a:endParaRPr>
          </a:p>
          <a:p>
            <a:pPr marL="0" lvl="0" indent="0" algn="ctr" rtl="0">
              <a:spcBef>
                <a:spcPts val="0"/>
              </a:spcBef>
              <a:spcAft>
                <a:spcPts val="0"/>
              </a:spcAft>
              <a:buNone/>
            </a:pPr>
            <a:r>
              <a:rPr lang="en" sz="3600" i="1">
                <a:latin typeface="Work Sans"/>
                <a:ea typeface="Work Sans"/>
                <a:cs typeface="Work Sans"/>
                <a:sym typeface="Work Sans"/>
              </a:rPr>
              <a:t>Public opinion polling among Texas teachers</a:t>
            </a:r>
            <a:endParaRPr sz="3600" b="1" i="1">
              <a:latin typeface="Work Sans"/>
              <a:ea typeface="Work Sans"/>
              <a:cs typeface="Work Sans"/>
              <a:sym typeface="Work Sans"/>
            </a:endParaRPr>
          </a:p>
        </p:txBody>
      </p:sp>
      <p:pic>
        <p:nvPicPr>
          <p:cNvPr id="144" name="Google Shape;144;p25" title="2024-teacher-poll-mockup_SQUARE.png"/>
          <p:cNvPicPr preferRelativeResize="0"/>
          <p:nvPr/>
        </p:nvPicPr>
        <p:blipFill rotWithShape="1">
          <a:blip r:embed="rId7">
            <a:alphaModFix/>
          </a:blip>
          <a:srcRect l="14471"/>
          <a:stretch/>
        </p:blipFill>
        <p:spPr>
          <a:xfrm>
            <a:off x="11659125" y="3276600"/>
            <a:ext cx="4080650" cy="4771575"/>
          </a:xfrm>
          <a:prstGeom prst="rect">
            <a:avLst/>
          </a:prstGeom>
          <a:noFill/>
          <a:ln>
            <a:noFill/>
          </a:ln>
        </p:spPr>
      </p:pic>
      <p:pic>
        <p:nvPicPr>
          <p:cNvPr id="145" name="Google Shape;145;p25"/>
          <p:cNvPicPr preferRelativeResize="0"/>
          <p:nvPr/>
        </p:nvPicPr>
        <p:blipFill>
          <a:blip r:embed="rId8">
            <a:alphaModFix/>
          </a:blip>
          <a:stretch>
            <a:fillRect/>
          </a:stretch>
        </p:blipFill>
        <p:spPr>
          <a:xfrm>
            <a:off x="726775" y="444725"/>
            <a:ext cx="7009582" cy="841950"/>
          </a:xfrm>
          <a:prstGeom prst="rect">
            <a:avLst/>
          </a:prstGeom>
          <a:noFill/>
          <a:ln>
            <a:noFill/>
          </a:ln>
        </p:spPr>
      </p:pic>
      <p:grpSp>
        <p:nvGrpSpPr>
          <p:cNvPr id="146" name="Google Shape;146;p25"/>
          <p:cNvGrpSpPr/>
          <p:nvPr/>
        </p:nvGrpSpPr>
        <p:grpSpPr>
          <a:xfrm rot="10800000">
            <a:off x="16275888" y="8117038"/>
            <a:ext cx="173379" cy="789881"/>
            <a:chOff x="2070100" y="2563700"/>
            <a:chExt cx="92400" cy="411825"/>
          </a:xfrm>
        </p:grpSpPr>
        <p:cxnSp>
          <p:nvCxnSpPr>
            <p:cNvPr id="147" name="Google Shape;147;p25"/>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148" name="Google Shape;148;p25"/>
            <p:cNvSpPr/>
            <p:nvPr/>
          </p:nvSpPr>
          <p:spPr>
            <a:xfrm>
              <a:off x="2070100" y="2563700"/>
              <a:ext cx="92400" cy="92400"/>
            </a:xfrm>
            <a:prstGeom prst="ellipse">
              <a:avLst/>
            </a:prstGeom>
            <a:solidFill>
              <a:srgbClr val="000000"/>
            </a:solidFill>
            <a:ln>
              <a:noFill/>
            </a:ln>
          </p:spPr>
          <p:txBody>
            <a:bodyPr spcFirstLastPara="1" wrap="square" lIns="172800" tIns="172800" rIns="172800" bIns="172800" anchor="ctr" anchorCtr="0">
              <a:noAutofit/>
            </a:bodyPr>
            <a:lstStyle/>
            <a:p>
              <a:pPr marL="0" lvl="0" indent="0" algn="l" rtl="0">
                <a:spcBef>
                  <a:spcPts val="0"/>
                </a:spcBef>
                <a:spcAft>
                  <a:spcPts val="0"/>
                </a:spcAft>
                <a:buNone/>
              </a:pPr>
              <a:endParaRPr/>
            </a:p>
          </p:txBody>
        </p:sp>
      </p:grpSp>
      <p:sp>
        <p:nvSpPr>
          <p:cNvPr id="149" name="Google Shape;149;p25"/>
          <p:cNvSpPr txBox="1"/>
          <p:nvPr/>
        </p:nvSpPr>
        <p:spPr>
          <a:xfrm>
            <a:off x="15739015" y="7394031"/>
            <a:ext cx="1399200" cy="712500"/>
          </a:xfrm>
          <a:prstGeom prst="rect">
            <a:avLst/>
          </a:prstGeom>
          <a:noFill/>
          <a:ln>
            <a:noFill/>
          </a:ln>
        </p:spPr>
        <p:txBody>
          <a:bodyPr spcFirstLastPara="1" wrap="square" lIns="172800" tIns="172800" rIns="172800" bIns="172800" anchor="t" anchorCtr="0">
            <a:noAutofit/>
          </a:bodyPr>
          <a:lstStyle/>
          <a:p>
            <a:pPr marL="0" lvl="0" indent="0" algn="ctr" rtl="0">
              <a:lnSpc>
                <a:spcPct val="115000"/>
              </a:lnSpc>
              <a:spcBef>
                <a:spcPts val="0"/>
              </a:spcBef>
              <a:spcAft>
                <a:spcPts val="3002"/>
              </a:spcAft>
              <a:buNone/>
            </a:pPr>
            <a:r>
              <a:rPr lang="en" sz="2251" b="1">
                <a:latin typeface="Roboto"/>
                <a:ea typeface="Roboto"/>
                <a:cs typeface="Roboto"/>
                <a:sym typeface="Roboto"/>
              </a:rPr>
              <a:t>2025</a:t>
            </a:r>
            <a:endParaRPr sz="2251" b="1">
              <a:latin typeface="Roboto"/>
              <a:ea typeface="Roboto"/>
              <a:cs typeface="Roboto"/>
              <a:sym typeface="Roboto"/>
            </a:endParaRPr>
          </a:p>
        </p:txBody>
      </p:sp>
      <p:pic>
        <p:nvPicPr>
          <p:cNvPr id="150" name="Google Shape;150;p25" title="2025-teacher-poll-cover-alpha.png"/>
          <p:cNvPicPr preferRelativeResize="0"/>
          <p:nvPr/>
        </p:nvPicPr>
        <p:blipFill rotWithShape="1">
          <a:blip r:embed="rId9">
            <a:alphaModFix/>
          </a:blip>
          <a:srcRect l="18687" t="10746" r="13777" b="8692"/>
          <a:stretch/>
        </p:blipFill>
        <p:spPr>
          <a:xfrm>
            <a:off x="14516550" y="3787025"/>
            <a:ext cx="3771449" cy="38561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3" title="2025-TxTeacherPoll-TexasMap-Viz-K-Final.jpg"/>
          <p:cNvPicPr preferRelativeResize="0"/>
          <p:nvPr/>
        </p:nvPicPr>
        <p:blipFill>
          <a:blip r:embed="rId3">
            <a:alphaModFix/>
          </a:blip>
          <a:stretch>
            <a:fillRect/>
          </a:stretch>
        </p:blipFill>
        <p:spPr>
          <a:xfrm>
            <a:off x="3379924" y="466688"/>
            <a:ext cx="11528175" cy="9582226"/>
          </a:xfrm>
          <a:prstGeom prst="rect">
            <a:avLst/>
          </a:prstGeom>
          <a:noFill/>
          <a:ln>
            <a:noFill/>
          </a:ln>
        </p:spPr>
      </p:pic>
      <p:sp>
        <p:nvSpPr>
          <p:cNvPr id="287" name="Google Shape;287;p43"/>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4" title="2025-TxTeacherPoll-Line-Viz-E-Final.jpg"/>
          <p:cNvPicPr preferRelativeResize="0"/>
          <p:nvPr/>
        </p:nvPicPr>
        <p:blipFill>
          <a:blip r:embed="rId3">
            <a:alphaModFix/>
          </a:blip>
          <a:stretch>
            <a:fillRect/>
          </a:stretch>
        </p:blipFill>
        <p:spPr>
          <a:xfrm>
            <a:off x="2051450" y="550288"/>
            <a:ext cx="14304123" cy="9415025"/>
          </a:xfrm>
          <a:prstGeom prst="rect">
            <a:avLst/>
          </a:prstGeom>
          <a:noFill/>
          <a:ln>
            <a:noFill/>
          </a:ln>
        </p:spPr>
      </p:pic>
      <p:sp>
        <p:nvSpPr>
          <p:cNvPr id="293" name="Google Shape;293;p44"/>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5" title="2025-TxTeacherPoll-data-viz-H-Final_091025.png"/>
          <p:cNvPicPr preferRelativeResize="0"/>
          <p:nvPr/>
        </p:nvPicPr>
        <p:blipFill rotWithShape="1">
          <a:blip r:embed="rId3">
            <a:alphaModFix/>
          </a:blip>
          <a:srcRect t="29" b="66727"/>
          <a:stretch/>
        </p:blipFill>
        <p:spPr>
          <a:xfrm>
            <a:off x="2066544" y="731522"/>
            <a:ext cx="14584676" cy="3011151"/>
          </a:xfrm>
          <a:prstGeom prst="rect">
            <a:avLst/>
          </a:prstGeom>
          <a:noFill/>
          <a:ln>
            <a:noFill/>
          </a:ln>
        </p:spPr>
      </p:pic>
      <p:pic>
        <p:nvPicPr>
          <p:cNvPr id="299" name="Google Shape;299;p45" title="2025-TxTeacherPoll-data-viz-H-Final_091025.png"/>
          <p:cNvPicPr preferRelativeResize="0"/>
          <p:nvPr/>
        </p:nvPicPr>
        <p:blipFill rotWithShape="1">
          <a:blip r:embed="rId3">
            <a:alphaModFix/>
          </a:blip>
          <a:srcRect t="33278" b="35407"/>
          <a:stretch/>
        </p:blipFill>
        <p:spPr>
          <a:xfrm>
            <a:off x="2066544" y="3742676"/>
            <a:ext cx="14586352" cy="2836800"/>
          </a:xfrm>
          <a:prstGeom prst="rect">
            <a:avLst/>
          </a:prstGeom>
          <a:noFill/>
          <a:ln>
            <a:noFill/>
          </a:ln>
        </p:spPr>
      </p:pic>
      <p:pic>
        <p:nvPicPr>
          <p:cNvPr id="300" name="Google Shape;300;p45" title="2025-TxTeacherPoll-data-viz-H-Final_091025.png"/>
          <p:cNvPicPr preferRelativeResize="0"/>
          <p:nvPr/>
        </p:nvPicPr>
        <p:blipFill rotWithShape="1">
          <a:blip r:embed="rId3">
            <a:alphaModFix/>
          </a:blip>
          <a:srcRect t="64593" b="31"/>
          <a:stretch/>
        </p:blipFill>
        <p:spPr>
          <a:xfrm>
            <a:off x="2066550" y="6579478"/>
            <a:ext cx="14586352" cy="3204499"/>
          </a:xfrm>
          <a:prstGeom prst="rect">
            <a:avLst/>
          </a:prstGeom>
          <a:noFill/>
          <a:ln>
            <a:noFill/>
          </a:ln>
        </p:spPr>
      </p:pic>
      <p:sp>
        <p:nvSpPr>
          <p:cNvPr id="301" name="Google Shape;301;p45"/>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p:nvPr/>
        </p:nvSpPr>
        <p:spPr>
          <a:xfrm>
            <a:off x="3656350" y="3049525"/>
            <a:ext cx="11980500" cy="54663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5000" b="1">
                <a:solidFill>
                  <a:srgbClr val="0942A1"/>
                </a:solidFill>
                <a:latin typeface="Lora"/>
                <a:ea typeface="Lora"/>
                <a:cs typeface="Lora"/>
                <a:sym typeface="Lora"/>
              </a:rPr>
              <a:t>There is a deficit mentality that the problem is the teacher, who needs more training, rather than addressing the systemic issues facing education!</a:t>
            </a:r>
            <a:endParaRPr sz="5000" b="1">
              <a:solidFill>
                <a:srgbClr val="0942A1"/>
              </a:solidFill>
              <a:latin typeface="Lora"/>
              <a:ea typeface="Lora"/>
              <a:cs typeface="Lora"/>
              <a:sym typeface="Lora"/>
            </a:endParaRPr>
          </a:p>
          <a:p>
            <a:pPr marL="457200" lvl="0" indent="0" algn="r" rtl="0">
              <a:lnSpc>
                <a:spcPct val="115000"/>
              </a:lnSpc>
              <a:spcBef>
                <a:spcPts val="0"/>
              </a:spcBef>
              <a:spcAft>
                <a:spcPts val="1000"/>
              </a:spcAft>
              <a:buClr>
                <a:schemeClr val="dk1"/>
              </a:buClr>
              <a:buSzPts val="1100"/>
              <a:buFont typeface="Arial"/>
              <a:buNone/>
            </a:pPr>
            <a:r>
              <a:rPr lang="en" sz="3800">
                <a:solidFill>
                  <a:srgbClr val="0942A1"/>
                </a:solidFill>
                <a:latin typeface="Work Sans Medium"/>
                <a:ea typeface="Work Sans Medium"/>
                <a:cs typeface="Work Sans Medium"/>
                <a:sym typeface="Work Sans Medium"/>
              </a:rPr>
              <a:t>— Elementary school teacher, Central Texas</a:t>
            </a:r>
            <a:endParaRPr sz="3800">
              <a:solidFill>
                <a:srgbClr val="0942A1"/>
              </a:solidFill>
              <a:latin typeface="Work Sans Medium"/>
              <a:ea typeface="Work Sans Medium"/>
              <a:cs typeface="Work Sans Medium"/>
              <a:sym typeface="Work Sans Medium"/>
            </a:endParaRPr>
          </a:p>
        </p:txBody>
      </p:sp>
      <p:pic>
        <p:nvPicPr>
          <p:cNvPr id="307" name="Google Shape;307;p46"/>
          <p:cNvPicPr preferRelativeResize="0"/>
          <p:nvPr/>
        </p:nvPicPr>
        <p:blipFill>
          <a:blip r:embed="rId3">
            <a:alphaModFix/>
          </a:blip>
          <a:stretch>
            <a:fillRect/>
          </a:stretch>
        </p:blipFill>
        <p:spPr>
          <a:xfrm>
            <a:off x="1798974" y="3249600"/>
            <a:ext cx="1323975" cy="1152525"/>
          </a:xfrm>
          <a:prstGeom prst="rect">
            <a:avLst/>
          </a:prstGeom>
          <a:noFill/>
          <a:ln>
            <a:noFill/>
          </a:ln>
        </p:spPr>
      </p:pic>
      <p:cxnSp>
        <p:nvCxnSpPr>
          <p:cNvPr id="308" name="Google Shape;308;p46"/>
          <p:cNvCxnSpPr/>
          <p:nvPr/>
        </p:nvCxnSpPr>
        <p:spPr>
          <a:xfrm>
            <a:off x="3656349" y="3271825"/>
            <a:ext cx="0" cy="4056600"/>
          </a:xfrm>
          <a:prstGeom prst="straightConnector1">
            <a:avLst/>
          </a:prstGeom>
          <a:noFill/>
          <a:ln w="76200" cap="flat" cmpd="sng">
            <a:solidFill>
              <a:srgbClr val="0942A1"/>
            </a:solidFill>
            <a:prstDash val="solid"/>
            <a:round/>
            <a:headEnd type="none" w="med" len="med"/>
            <a:tailEnd type="none" w="med" len="med"/>
          </a:ln>
        </p:spPr>
      </p:cxnSp>
      <p:sp>
        <p:nvSpPr>
          <p:cNvPr id="309" name="Google Shape;309;p46"/>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7"/>
          <p:cNvPicPr preferRelativeResize="0"/>
          <p:nvPr/>
        </p:nvPicPr>
        <p:blipFill>
          <a:blip r:embed="rId3">
            <a:alphaModFix/>
          </a:blip>
          <a:stretch>
            <a:fillRect/>
          </a:stretch>
        </p:blipFill>
        <p:spPr>
          <a:xfrm>
            <a:off x="7233701" y="4155231"/>
            <a:ext cx="7819346" cy="5120258"/>
          </a:xfrm>
          <a:prstGeom prst="rect">
            <a:avLst/>
          </a:prstGeom>
          <a:noFill/>
          <a:ln>
            <a:noFill/>
          </a:ln>
        </p:spPr>
      </p:pic>
      <p:pic>
        <p:nvPicPr>
          <p:cNvPr id="315" name="Google Shape;315;p47"/>
          <p:cNvPicPr preferRelativeResize="0"/>
          <p:nvPr/>
        </p:nvPicPr>
        <p:blipFill rotWithShape="1">
          <a:blip r:embed="rId4">
            <a:alphaModFix/>
          </a:blip>
          <a:srcRect b="43836"/>
          <a:stretch/>
        </p:blipFill>
        <p:spPr>
          <a:xfrm>
            <a:off x="3043600" y="0"/>
            <a:ext cx="6415800" cy="3577124"/>
          </a:xfrm>
          <a:prstGeom prst="rect">
            <a:avLst/>
          </a:prstGeom>
          <a:noFill/>
          <a:ln>
            <a:noFill/>
          </a:ln>
        </p:spPr>
      </p:pic>
      <p:grpSp>
        <p:nvGrpSpPr>
          <p:cNvPr id="316" name="Google Shape;316;p47"/>
          <p:cNvGrpSpPr/>
          <p:nvPr/>
        </p:nvGrpSpPr>
        <p:grpSpPr>
          <a:xfrm>
            <a:off x="4769400" y="1834648"/>
            <a:ext cx="10077000" cy="6761342"/>
            <a:chOff x="2384700" y="821200"/>
            <a:chExt cx="5038500" cy="3307250"/>
          </a:xfrm>
        </p:grpSpPr>
        <p:sp>
          <p:nvSpPr>
            <p:cNvPr id="317" name="Google Shape;317;p47"/>
            <p:cNvSpPr txBox="1"/>
            <p:nvPr/>
          </p:nvSpPr>
          <p:spPr>
            <a:xfrm>
              <a:off x="2384700" y="821200"/>
              <a:ext cx="4952400" cy="963900"/>
            </a:xfrm>
            <a:prstGeom prst="rect">
              <a:avLst/>
            </a:prstGeom>
            <a:solidFill>
              <a:schemeClr val="lt1"/>
            </a:solidFill>
            <a:ln>
              <a:noFill/>
            </a:ln>
          </p:spPr>
          <p:txBody>
            <a:bodyPr spcFirstLastPara="1" wrap="square" lIns="184200" tIns="184200" rIns="184200" bIns="184200" anchor="t" anchorCtr="0">
              <a:noAutofit/>
            </a:bodyPr>
            <a:lstStyle/>
            <a:p>
              <a:pPr marL="0" lvl="0" indent="0" algn="ctr" rtl="0">
                <a:lnSpc>
                  <a:spcPct val="115000"/>
                </a:lnSpc>
                <a:spcBef>
                  <a:spcPts val="0"/>
                </a:spcBef>
                <a:spcAft>
                  <a:spcPts val="0"/>
                </a:spcAft>
                <a:buNone/>
              </a:pPr>
              <a:r>
                <a:rPr lang="en" sz="6100" b="1">
                  <a:solidFill>
                    <a:srgbClr val="2478CE"/>
                  </a:solidFill>
                  <a:latin typeface="Lora"/>
                  <a:ea typeface="Lora"/>
                  <a:cs typeface="Lora"/>
                  <a:sym typeface="Lora"/>
                </a:rPr>
                <a:t>Additional poll resources: </a:t>
              </a:r>
              <a:endParaRPr sz="6100" b="1">
                <a:solidFill>
                  <a:srgbClr val="2478CE"/>
                </a:solidFill>
                <a:latin typeface="Lora"/>
                <a:ea typeface="Lora"/>
                <a:cs typeface="Lora"/>
                <a:sym typeface="Lora"/>
              </a:endParaRPr>
            </a:p>
            <a:p>
              <a:pPr marL="0" lvl="0" indent="0" algn="ctr" rtl="0">
                <a:lnSpc>
                  <a:spcPct val="115000"/>
                </a:lnSpc>
                <a:spcBef>
                  <a:spcPts val="0"/>
                </a:spcBef>
                <a:spcAft>
                  <a:spcPts val="0"/>
                </a:spcAft>
                <a:buNone/>
              </a:pPr>
              <a:r>
                <a:rPr lang="en" sz="3300" u="sng">
                  <a:solidFill>
                    <a:schemeClr val="hlink"/>
                  </a:solidFill>
                  <a:latin typeface="Work Sans Medium"/>
                  <a:ea typeface="Work Sans Medium"/>
                  <a:cs typeface="Work Sans Medium"/>
                  <a:sym typeface="Work Sans Medium"/>
                  <a:hlinkClick r:id="rId5"/>
                </a:rPr>
                <a:t>CharlesButtFdn.org/2025TxTeacherPoll</a:t>
              </a:r>
              <a:endParaRPr sz="2500">
                <a:solidFill>
                  <a:schemeClr val="accent1"/>
                </a:solidFill>
                <a:latin typeface="Work Sans Medium"/>
                <a:ea typeface="Work Sans Medium"/>
                <a:cs typeface="Work Sans Medium"/>
                <a:sym typeface="Work Sans Medium"/>
              </a:endParaRPr>
            </a:p>
            <a:p>
              <a:pPr marL="0" lvl="0" indent="0" algn="ctr" rtl="0">
                <a:lnSpc>
                  <a:spcPct val="115000"/>
                </a:lnSpc>
                <a:spcBef>
                  <a:spcPts val="0"/>
                </a:spcBef>
                <a:spcAft>
                  <a:spcPts val="0"/>
                </a:spcAft>
                <a:buNone/>
              </a:pPr>
              <a:endParaRPr sz="4700">
                <a:solidFill>
                  <a:srgbClr val="FFFFFF"/>
                </a:solidFill>
                <a:latin typeface="Lora SemiBold"/>
                <a:ea typeface="Lora SemiBold"/>
                <a:cs typeface="Lora SemiBold"/>
                <a:sym typeface="Lora SemiBold"/>
              </a:endParaRPr>
            </a:p>
            <a:p>
              <a:pPr marL="0" lvl="0" indent="0" algn="ctr" rtl="0">
                <a:lnSpc>
                  <a:spcPct val="115000"/>
                </a:lnSpc>
                <a:spcBef>
                  <a:spcPts val="0"/>
                </a:spcBef>
                <a:spcAft>
                  <a:spcPts val="0"/>
                </a:spcAft>
                <a:buNone/>
              </a:pPr>
              <a:endParaRPr sz="4700">
                <a:solidFill>
                  <a:srgbClr val="FFFFFF"/>
                </a:solidFill>
                <a:latin typeface="Lora SemiBold"/>
                <a:ea typeface="Lora SemiBold"/>
                <a:cs typeface="Lora SemiBold"/>
                <a:sym typeface="Lora SemiBold"/>
              </a:endParaRPr>
            </a:p>
            <a:p>
              <a:pPr marL="0" lvl="0" indent="0" algn="ctr" rtl="0">
                <a:lnSpc>
                  <a:spcPct val="115000"/>
                </a:lnSpc>
                <a:spcBef>
                  <a:spcPts val="0"/>
                </a:spcBef>
                <a:spcAft>
                  <a:spcPts val="0"/>
                </a:spcAft>
                <a:buNone/>
              </a:pPr>
              <a:endParaRPr sz="4700">
                <a:solidFill>
                  <a:srgbClr val="FFFFFF"/>
                </a:solidFill>
                <a:latin typeface="Lora SemiBold"/>
                <a:ea typeface="Lora SemiBold"/>
                <a:cs typeface="Lora SemiBold"/>
                <a:sym typeface="Lora SemiBold"/>
              </a:endParaRPr>
            </a:p>
            <a:p>
              <a:pPr marL="0" lvl="0" indent="0" algn="ctr" rtl="0">
                <a:lnSpc>
                  <a:spcPct val="115000"/>
                </a:lnSpc>
                <a:spcBef>
                  <a:spcPts val="0"/>
                </a:spcBef>
                <a:spcAft>
                  <a:spcPts val="0"/>
                </a:spcAft>
                <a:buNone/>
              </a:pPr>
              <a:endParaRPr sz="4700">
                <a:solidFill>
                  <a:srgbClr val="FFFFFF"/>
                </a:solidFill>
                <a:latin typeface="Lora SemiBold"/>
                <a:ea typeface="Lora SemiBold"/>
                <a:cs typeface="Lora SemiBold"/>
                <a:sym typeface="Lora SemiBold"/>
              </a:endParaRPr>
            </a:p>
            <a:p>
              <a:pPr marL="0" lvl="0" indent="0" algn="ctr" rtl="0">
                <a:lnSpc>
                  <a:spcPct val="115000"/>
                </a:lnSpc>
                <a:spcBef>
                  <a:spcPts val="0"/>
                </a:spcBef>
                <a:spcAft>
                  <a:spcPts val="0"/>
                </a:spcAft>
                <a:buNone/>
              </a:pPr>
              <a:endParaRPr sz="3500" b="1">
                <a:solidFill>
                  <a:srgbClr val="FFFFFF"/>
                </a:solidFill>
                <a:latin typeface="Lora"/>
                <a:ea typeface="Lora"/>
                <a:cs typeface="Lora"/>
                <a:sym typeface="Lora"/>
              </a:endParaRPr>
            </a:p>
          </p:txBody>
        </p:sp>
        <p:sp>
          <p:nvSpPr>
            <p:cNvPr id="318" name="Google Shape;318;p47"/>
            <p:cNvSpPr txBox="1"/>
            <p:nvPr/>
          </p:nvSpPr>
          <p:spPr>
            <a:xfrm>
              <a:off x="4419600" y="1838250"/>
              <a:ext cx="3003600" cy="2290200"/>
            </a:xfrm>
            <a:prstGeom prst="rect">
              <a:avLst/>
            </a:prstGeom>
            <a:solidFill>
              <a:schemeClr val="lt1"/>
            </a:solidFill>
            <a:ln>
              <a:noFill/>
            </a:ln>
          </p:spPr>
          <p:txBody>
            <a:bodyPr spcFirstLastPara="1" wrap="square" lIns="184200" tIns="184200" rIns="184200" bIns="184200" anchor="t" anchorCtr="0">
              <a:spAutoFit/>
            </a:bodyPr>
            <a:lstStyle/>
            <a:p>
              <a:pPr marL="0" lvl="0" indent="0" algn="l" rtl="0">
                <a:lnSpc>
                  <a:spcPct val="150000"/>
                </a:lnSpc>
                <a:spcBef>
                  <a:spcPts val="0"/>
                </a:spcBef>
                <a:spcAft>
                  <a:spcPts val="0"/>
                </a:spcAft>
                <a:buNone/>
              </a:pPr>
              <a:endParaRPr sz="2800">
                <a:solidFill>
                  <a:srgbClr val="3D3935"/>
                </a:solidFill>
                <a:latin typeface="Work Sans"/>
                <a:ea typeface="Work Sans"/>
                <a:cs typeface="Work Sans"/>
                <a:sym typeface="Work Sans"/>
              </a:endParaRPr>
            </a:p>
            <a:p>
              <a:pPr marL="1270000" lvl="0" indent="-6477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View full report </a:t>
              </a:r>
              <a:endParaRPr sz="2800">
                <a:solidFill>
                  <a:srgbClr val="3D3935"/>
                </a:solidFill>
                <a:latin typeface="Work Sans"/>
                <a:ea typeface="Work Sans"/>
                <a:cs typeface="Work Sans"/>
                <a:sym typeface="Work Sans"/>
              </a:endParaRPr>
            </a:p>
            <a:p>
              <a:pPr marL="1270000" lvl="0" indent="-6477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Request a physical copy</a:t>
              </a:r>
              <a:endParaRPr sz="2800">
                <a:solidFill>
                  <a:srgbClr val="3D3935"/>
                </a:solidFill>
                <a:latin typeface="Work Sans"/>
                <a:ea typeface="Work Sans"/>
                <a:cs typeface="Work Sans"/>
                <a:sym typeface="Work Sans"/>
              </a:endParaRPr>
            </a:p>
            <a:p>
              <a:pPr marL="1270000" lvl="0" indent="-6477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Access toolkit </a:t>
              </a:r>
              <a:endParaRPr sz="2800">
                <a:solidFill>
                  <a:srgbClr val="3D3935"/>
                </a:solidFill>
                <a:latin typeface="Work Sans"/>
                <a:ea typeface="Work Sans"/>
                <a:cs typeface="Work Sans"/>
                <a:sym typeface="Work Sans"/>
              </a:endParaRPr>
            </a:p>
            <a:p>
              <a:pPr marL="1841500" lvl="1" indent="-6350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Toplines survey data</a:t>
              </a:r>
              <a:endParaRPr sz="2800">
                <a:solidFill>
                  <a:srgbClr val="3D3935"/>
                </a:solidFill>
                <a:latin typeface="Work Sans"/>
                <a:ea typeface="Work Sans"/>
                <a:cs typeface="Work Sans"/>
                <a:sym typeface="Work Sans"/>
              </a:endParaRPr>
            </a:p>
            <a:p>
              <a:pPr marL="1841500" lvl="1" indent="-6350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Survey methodology</a:t>
              </a:r>
              <a:endParaRPr sz="2800">
                <a:solidFill>
                  <a:srgbClr val="3D3935"/>
                </a:solidFill>
                <a:latin typeface="Work Sans"/>
                <a:ea typeface="Work Sans"/>
                <a:cs typeface="Work Sans"/>
                <a:sym typeface="Work Sans"/>
              </a:endParaRPr>
            </a:p>
            <a:p>
              <a:pPr marL="1841500" lvl="1" indent="-635000" algn="l" rtl="0">
                <a:lnSpc>
                  <a:spcPct val="150000"/>
                </a:lnSpc>
                <a:spcBef>
                  <a:spcPts val="0"/>
                </a:spcBef>
                <a:spcAft>
                  <a:spcPts val="0"/>
                </a:spcAft>
                <a:buClr>
                  <a:srgbClr val="3D3935"/>
                </a:buClr>
                <a:buSzPts val="2800"/>
                <a:buFont typeface="Work Sans"/>
                <a:buChar char="○"/>
              </a:pPr>
              <a:r>
                <a:rPr lang="en" sz="2800">
                  <a:solidFill>
                    <a:srgbClr val="3D3935"/>
                  </a:solidFill>
                  <a:latin typeface="Work Sans"/>
                  <a:ea typeface="Work Sans"/>
                  <a:cs typeface="Work Sans"/>
                  <a:sym typeface="Work Sans"/>
                </a:rPr>
                <a:t>Data visualizations</a:t>
              </a:r>
              <a:endParaRPr sz="2800">
                <a:solidFill>
                  <a:srgbClr val="3D3935"/>
                </a:solidFill>
                <a:latin typeface="Work Sans"/>
                <a:ea typeface="Work Sans"/>
                <a:cs typeface="Work Sans"/>
                <a:sym typeface="Work Sans"/>
              </a:endParaRPr>
            </a:p>
          </p:txBody>
        </p:sp>
      </p:grpSp>
      <p:pic>
        <p:nvPicPr>
          <p:cNvPr id="319" name="Google Shape;319;p47" title="2025-teacher-poll-cover-alpha.png"/>
          <p:cNvPicPr preferRelativeResize="0"/>
          <p:nvPr/>
        </p:nvPicPr>
        <p:blipFill rotWithShape="1">
          <a:blip r:embed="rId6">
            <a:alphaModFix/>
          </a:blip>
          <a:srcRect l="28157" t="15365" r="29264" b="18544"/>
          <a:stretch/>
        </p:blipFill>
        <p:spPr>
          <a:xfrm>
            <a:off x="556650" y="2658675"/>
            <a:ext cx="3764656" cy="5008950"/>
          </a:xfrm>
          <a:prstGeom prst="rect">
            <a:avLst/>
          </a:prstGeom>
          <a:noFill/>
          <a:ln w="8950" cap="flat" cmpd="sng">
            <a:solidFill>
              <a:srgbClr val="DDE5ED"/>
            </a:solidFill>
            <a:prstDash val="solid"/>
            <a:round/>
            <a:headEnd type="none" w="sm" len="sm"/>
            <a:tailEnd type="none" w="sm" len="sm"/>
          </a:ln>
          <a:effectLst>
            <a:outerShdw blurRad="200025" dist="76200" dir="2700000" algn="bl" rotWithShape="0">
              <a:srgbClr val="000000">
                <a:alpha val="22000"/>
              </a:srgbClr>
            </a:outerShdw>
          </a:effectLst>
        </p:spPr>
      </p:pic>
      <p:pic>
        <p:nvPicPr>
          <p:cNvPr id="320" name="Google Shape;320;p47"/>
          <p:cNvPicPr preferRelativeResize="0"/>
          <p:nvPr/>
        </p:nvPicPr>
        <p:blipFill>
          <a:blip r:embed="rId7">
            <a:alphaModFix/>
          </a:blip>
          <a:stretch>
            <a:fillRect/>
          </a:stretch>
        </p:blipFill>
        <p:spPr>
          <a:xfrm>
            <a:off x="4769400" y="3906000"/>
            <a:ext cx="4690000" cy="469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p:nvPr/>
        </p:nvSpPr>
        <p:spPr>
          <a:xfrm>
            <a:off x="1152475" y="-327421"/>
            <a:ext cx="12275400" cy="3744891"/>
          </a:xfrm>
          <a:prstGeom prst="rect">
            <a:avLst/>
          </a:prstGeom>
          <a:noFill/>
          <a:ln>
            <a:noFill/>
          </a:ln>
        </p:spPr>
        <p:txBody>
          <a:bodyPr spcFirstLastPara="1" wrap="square" lIns="184200" tIns="184200" rIns="184200" bIns="184200" anchor="t" anchorCtr="0">
            <a:spAutoFit/>
          </a:bodyPr>
          <a:lstStyle/>
          <a:p>
            <a:pPr marL="0" lvl="0" indent="0" algn="l" rtl="0">
              <a:lnSpc>
                <a:spcPct val="120000"/>
              </a:lnSpc>
              <a:spcBef>
                <a:spcPts val="4800"/>
              </a:spcBef>
              <a:spcAft>
                <a:spcPts val="4600"/>
              </a:spcAft>
              <a:buNone/>
            </a:pPr>
            <a:r>
              <a:rPr lang="en" sz="7900" b="1" dirty="0">
                <a:solidFill>
                  <a:srgbClr val="2478CE"/>
                </a:solidFill>
                <a:latin typeface="Lora"/>
                <a:ea typeface="Lora"/>
                <a:cs typeface="Lora"/>
                <a:sym typeface="Lora"/>
              </a:rPr>
              <a:t>Poll Methodology</a:t>
            </a:r>
            <a:endParaRPr sz="7900" b="1" dirty="0">
              <a:solidFill>
                <a:srgbClr val="2478CE"/>
              </a:solidFill>
              <a:latin typeface="Lora"/>
              <a:ea typeface="Lora"/>
              <a:cs typeface="Lora"/>
              <a:sym typeface="Lora"/>
            </a:endParaRPr>
          </a:p>
        </p:txBody>
      </p:sp>
      <p:grpSp>
        <p:nvGrpSpPr>
          <p:cNvPr id="156" name="Google Shape;156;p26"/>
          <p:cNvGrpSpPr/>
          <p:nvPr/>
        </p:nvGrpSpPr>
        <p:grpSpPr>
          <a:xfrm>
            <a:off x="10991450" y="3405757"/>
            <a:ext cx="4042800" cy="3696173"/>
            <a:chOff x="5495575" y="1667700"/>
            <a:chExt cx="2021400" cy="1810075"/>
          </a:xfrm>
        </p:grpSpPr>
        <p:sp>
          <p:nvSpPr>
            <p:cNvPr id="157" name="Google Shape;157;p26"/>
            <p:cNvSpPr txBox="1"/>
            <p:nvPr/>
          </p:nvSpPr>
          <p:spPr>
            <a:xfrm>
              <a:off x="5495575" y="1667700"/>
              <a:ext cx="2021400" cy="603600"/>
            </a:xfrm>
            <a:prstGeom prst="rect">
              <a:avLst/>
            </a:prstGeom>
            <a:noFill/>
            <a:ln>
              <a:noFill/>
            </a:ln>
          </p:spPr>
          <p:txBody>
            <a:bodyPr spcFirstLastPara="1" wrap="square" lIns="184200" tIns="184200" rIns="184200" bIns="184200" anchor="t" anchorCtr="0">
              <a:noAutofit/>
            </a:bodyPr>
            <a:lstStyle/>
            <a:p>
              <a:pPr marL="0" lvl="0" indent="0" algn="l" rtl="0">
                <a:spcBef>
                  <a:spcPts val="0"/>
                </a:spcBef>
                <a:spcAft>
                  <a:spcPts val="0"/>
                </a:spcAft>
                <a:buNone/>
              </a:pPr>
              <a:r>
                <a:rPr lang="en" sz="2200" b="1">
                  <a:solidFill>
                    <a:srgbClr val="FFFFFF"/>
                  </a:solidFill>
                  <a:latin typeface="Roboto"/>
                  <a:ea typeface="Roboto"/>
                  <a:cs typeface="Roboto"/>
                  <a:sym typeface="Roboto"/>
                </a:rPr>
                <a:t>Vestibulum congue tempus lorem ipsum nec dolor</a:t>
              </a:r>
              <a:endParaRPr sz="2200">
                <a:solidFill>
                  <a:srgbClr val="FFFFFF"/>
                </a:solidFill>
                <a:latin typeface="Roboto"/>
                <a:ea typeface="Roboto"/>
                <a:cs typeface="Roboto"/>
                <a:sym typeface="Roboto"/>
              </a:endParaRPr>
            </a:p>
          </p:txBody>
        </p:sp>
        <p:sp>
          <p:nvSpPr>
            <p:cNvPr id="158" name="Google Shape;158;p26"/>
            <p:cNvSpPr txBox="1"/>
            <p:nvPr/>
          </p:nvSpPr>
          <p:spPr>
            <a:xfrm>
              <a:off x="5495575" y="2349775"/>
              <a:ext cx="2021400" cy="1128000"/>
            </a:xfrm>
            <a:prstGeom prst="rect">
              <a:avLst/>
            </a:prstGeom>
            <a:noFill/>
            <a:ln>
              <a:noFill/>
            </a:ln>
          </p:spPr>
          <p:txBody>
            <a:bodyPr spcFirstLastPara="1" wrap="square" lIns="184200" tIns="184200" rIns="184200" bIns="184200" anchor="t" anchorCtr="0">
              <a:noAutofit/>
            </a:bodyPr>
            <a:lstStyle/>
            <a:p>
              <a:pPr marL="0" lvl="0" indent="0" algn="l" rtl="0">
                <a:lnSpc>
                  <a:spcPct val="115000"/>
                </a:lnSpc>
                <a:spcBef>
                  <a:spcPts val="0"/>
                </a:spcBef>
                <a:spcAft>
                  <a:spcPts val="3200"/>
                </a:spcAft>
                <a:buNone/>
              </a:pPr>
              <a:r>
                <a:rPr lang="en" sz="1600">
                  <a:solidFill>
                    <a:srgbClr val="FFFFFF"/>
                  </a:solidFill>
                  <a:latin typeface="Roboto"/>
                  <a:ea typeface="Roboto"/>
                  <a:cs typeface="Roboto"/>
                  <a:sym typeface="Roboto"/>
                </a:rPr>
                <a:t>Lorem ipsum dolor sit amet, dolor at  consectetur adipiscing elit, sed do eiusmod tempor. Lorem ipsum dolor sit amet, consectetur adipiscing elit, sed do eiusmod tempor. Lorem ipsum dolor sit amet, consectetur adipiscing elit, sed do eiusmod tempor.</a:t>
              </a:r>
              <a:endParaRPr sz="1600">
                <a:solidFill>
                  <a:srgbClr val="FFFFFF"/>
                </a:solidFill>
                <a:latin typeface="Roboto"/>
                <a:ea typeface="Roboto"/>
                <a:cs typeface="Roboto"/>
                <a:sym typeface="Roboto"/>
              </a:endParaRPr>
            </a:p>
          </p:txBody>
        </p:sp>
      </p:grpSp>
      <p:grpSp>
        <p:nvGrpSpPr>
          <p:cNvPr id="159" name="Google Shape;159;p26"/>
          <p:cNvGrpSpPr/>
          <p:nvPr/>
        </p:nvGrpSpPr>
        <p:grpSpPr>
          <a:xfrm>
            <a:off x="5694548" y="2366252"/>
            <a:ext cx="11472802" cy="1495887"/>
            <a:chOff x="2789775" y="880975"/>
            <a:chExt cx="5749625" cy="731700"/>
          </a:xfrm>
        </p:grpSpPr>
        <p:sp>
          <p:nvSpPr>
            <p:cNvPr id="160" name="Google Shape;160;p26"/>
            <p:cNvSpPr/>
            <p:nvPr/>
          </p:nvSpPr>
          <p:spPr>
            <a:xfrm>
              <a:off x="2789775" y="880975"/>
              <a:ext cx="5749500" cy="731700"/>
            </a:xfrm>
            <a:prstGeom prst="rect">
              <a:avLst/>
            </a:prstGeom>
            <a:solidFill>
              <a:schemeClr val="lt2"/>
            </a:solidFill>
            <a:ln>
              <a:noFill/>
            </a:ln>
          </p:spPr>
          <p:txBody>
            <a:bodyPr spcFirstLastPara="1" wrap="square" lIns="184200" tIns="92075" rIns="184200" bIns="92075" anchor="ctr" anchorCtr="0">
              <a:noAutofit/>
            </a:bodyPr>
            <a:lstStyle/>
            <a:p>
              <a:pPr marL="0" lvl="0" indent="0" algn="l" rtl="0">
                <a:spcBef>
                  <a:spcPts val="0"/>
                </a:spcBef>
                <a:spcAft>
                  <a:spcPts val="0"/>
                </a:spcAft>
                <a:buNone/>
              </a:pPr>
              <a:endParaRPr sz="2800">
                <a:latin typeface="Work Sans"/>
                <a:ea typeface="Work Sans"/>
                <a:cs typeface="Work Sans"/>
                <a:sym typeface="Work Sans"/>
              </a:endParaRPr>
            </a:p>
          </p:txBody>
        </p:sp>
        <p:sp>
          <p:nvSpPr>
            <p:cNvPr id="161" name="Google Shape;161;p26"/>
            <p:cNvSpPr txBox="1"/>
            <p:nvPr/>
          </p:nvSpPr>
          <p:spPr>
            <a:xfrm>
              <a:off x="2914400" y="965250"/>
              <a:ext cx="5625000" cy="575400"/>
            </a:xfrm>
            <a:prstGeom prst="rect">
              <a:avLst/>
            </a:prstGeom>
            <a:solidFill>
              <a:schemeClr val="lt2"/>
            </a:solidFill>
            <a:ln>
              <a:noFill/>
            </a:ln>
          </p:spPr>
          <p:txBody>
            <a:bodyPr spcFirstLastPara="1" wrap="square" lIns="184200" tIns="92075" rIns="184200" bIns="92075" anchor="ctr" anchorCtr="0">
              <a:noAutofit/>
            </a:bodyPr>
            <a:lstStyle/>
            <a:p>
              <a:pPr marL="0" lvl="0" indent="0" algn="l" rtl="0">
                <a:lnSpc>
                  <a:spcPct val="115000"/>
                </a:lnSpc>
                <a:spcBef>
                  <a:spcPts val="0"/>
                </a:spcBef>
                <a:spcAft>
                  <a:spcPts val="0"/>
                </a:spcAft>
                <a:buNone/>
              </a:pPr>
              <a:r>
                <a:rPr lang="en" sz="3200" b="1">
                  <a:solidFill>
                    <a:srgbClr val="0E3397"/>
                  </a:solidFill>
                  <a:latin typeface="Work Sans"/>
                  <a:ea typeface="Work Sans"/>
                  <a:cs typeface="Work Sans"/>
                  <a:sym typeface="Work Sans"/>
                </a:rPr>
                <a:t>1,183 Texas public school teachers </a:t>
              </a:r>
              <a:endParaRPr sz="3200">
                <a:solidFill>
                  <a:srgbClr val="0E3397"/>
                </a:solidFill>
                <a:latin typeface="Work Sans"/>
                <a:ea typeface="Work Sans"/>
                <a:cs typeface="Work Sans"/>
                <a:sym typeface="Work Sans"/>
              </a:endParaRPr>
            </a:p>
          </p:txBody>
        </p:sp>
      </p:grpSp>
      <p:sp>
        <p:nvSpPr>
          <p:cNvPr id="162" name="Google Shape;162;p26"/>
          <p:cNvSpPr txBox="1"/>
          <p:nvPr/>
        </p:nvSpPr>
        <p:spPr>
          <a:xfrm>
            <a:off x="1152459" y="4358756"/>
            <a:ext cx="4542000" cy="1287300"/>
          </a:xfrm>
          <a:prstGeom prst="rect">
            <a:avLst/>
          </a:prstGeom>
          <a:noFill/>
          <a:ln>
            <a:noFill/>
          </a:ln>
        </p:spPr>
        <p:txBody>
          <a:bodyPr spcFirstLastPara="1" wrap="square" lIns="184200" tIns="92075" rIns="184200" bIns="92075" anchor="ctr" anchorCtr="0">
            <a:noAutofit/>
          </a:bodyPr>
          <a:lstStyle/>
          <a:p>
            <a:pPr marL="0" lvl="0" indent="0" algn="r" rtl="0">
              <a:lnSpc>
                <a:spcPct val="90000"/>
              </a:lnSpc>
              <a:spcBef>
                <a:spcPts val="0"/>
              </a:spcBef>
              <a:spcAft>
                <a:spcPts val="0"/>
              </a:spcAft>
              <a:buNone/>
            </a:pPr>
            <a:r>
              <a:rPr lang="en" sz="3600">
                <a:solidFill>
                  <a:srgbClr val="2478CE"/>
                </a:solidFill>
                <a:latin typeface="Work Sans Medium"/>
                <a:ea typeface="Work Sans Medium"/>
                <a:cs typeface="Work Sans Medium"/>
                <a:sym typeface="Work Sans Medium"/>
              </a:rPr>
              <a:t>Who conducts the research?</a:t>
            </a:r>
            <a:endParaRPr sz="3600">
              <a:solidFill>
                <a:srgbClr val="2478CE"/>
              </a:solidFill>
              <a:latin typeface="Work Sans Medium"/>
              <a:ea typeface="Work Sans Medium"/>
              <a:cs typeface="Work Sans Medium"/>
              <a:sym typeface="Work Sans Medium"/>
            </a:endParaRPr>
          </a:p>
        </p:txBody>
      </p:sp>
      <p:grpSp>
        <p:nvGrpSpPr>
          <p:cNvPr id="163" name="Google Shape;163;p26"/>
          <p:cNvGrpSpPr/>
          <p:nvPr/>
        </p:nvGrpSpPr>
        <p:grpSpPr>
          <a:xfrm>
            <a:off x="5694556" y="4358661"/>
            <a:ext cx="10899709" cy="1495887"/>
            <a:chOff x="2847237" y="2131988"/>
            <a:chExt cx="4860300" cy="731700"/>
          </a:xfrm>
        </p:grpSpPr>
        <p:sp>
          <p:nvSpPr>
            <p:cNvPr id="164" name="Google Shape;164;p26"/>
            <p:cNvSpPr/>
            <p:nvPr/>
          </p:nvSpPr>
          <p:spPr>
            <a:xfrm>
              <a:off x="2847237" y="2131988"/>
              <a:ext cx="4860300" cy="731700"/>
            </a:xfrm>
            <a:prstGeom prst="rect">
              <a:avLst/>
            </a:prstGeom>
            <a:solidFill>
              <a:schemeClr val="lt2"/>
            </a:solidFill>
            <a:ln>
              <a:noFill/>
            </a:ln>
          </p:spPr>
          <p:txBody>
            <a:bodyPr spcFirstLastPara="1" wrap="square" lIns="184200" tIns="92075" rIns="184200" bIns="92075" anchor="ctr" anchorCtr="0">
              <a:noAutofit/>
            </a:bodyPr>
            <a:lstStyle/>
            <a:p>
              <a:pPr marL="0" lvl="0" indent="0" algn="l" rtl="0">
                <a:spcBef>
                  <a:spcPts val="0"/>
                </a:spcBef>
                <a:spcAft>
                  <a:spcPts val="0"/>
                </a:spcAft>
                <a:buNone/>
              </a:pPr>
              <a:endParaRPr sz="2800">
                <a:highlight>
                  <a:schemeClr val="lt2"/>
                </a:highlight>
                <a:latin typeface="Work Sans"/>
                <a:ea typeface="Work Sans"/>
                <a:cs typeface="Work Sans"/>
                <a:sym typeface="Work Sans"/>
              </a:endParaRPr>
            </a:p>
          </p:txBody>
        </p:sp>
        <p:sp>
          <p:nvSpPr>
            <p:cNvPr id="165" name="Google Shape;165;p26"/>
            <p:cNvSpPr txBox="1"/>
            <p:nvPr/>
          </p:nvSpPr>
          <p:spPr>
            <a:xfrm>
              <a:off x="2990487" y="2332558"/>
              <a:ext cx="4373100" cy="330600"/>
            </a:xfrm>
            <a:prstGeom prst="rect">
              <a:avLst/>
            </a:prstGeom>
            <a:noFill/>
            <a:ln>
              <a:noFill/>
            </a:ln>
          </p:spPr>
          <p:txBody>
            <a:bodyPr spcFirstLastPara="1" wrap="square" lIns="184200" tIns="92075" rIns="184200" bIns="92075" anchor="ctr" anchorCtr="0">
              <a:noAutofit/>
            </a:bodyPr>
            <a:lstStyle/>
            <a:p>
              <a:pPr marL="0" lvl="0" indent="0" algn="l" rtl="0">
                <a:lnSpc>
                  <a:spcPct val="115000"/>
                </a:lnSpc>
                <a:spcBef>
                  <a:spcPts val="0"/>
                </a:spcBef>
                <a:spcAft>
                  <a:spcPts val="0"/>
                </a:spcAft>
                <a:buNone/>
              </a:pPr>
              <a:r>
                <a:rPr lang="en" sz="3200" b="1">
                  <a:solidFill>
                    <a:srgbClr val="0E3397"/>
                  </a:solidFill>
                  <a:latin typeface="Work Sans"/>
                  <a:ea typeface="Work Sans"/>
                  <a:cs typeface="Work Sans"/>
                  <a:sym typeface="Work Sans"/>
                </a:rPr>
                <a:t>Langer Research Associates</a:t>
              </a:r>
              <a:r>
                <a:rPr lang="en" sz="3200">
                  <a:solidFill>
                    <a:srgbClr val="0E3397"/>
                  </a:solidFill>
                  <a:latin typeface="Work Sans"/>
                  <a:ea typeface="Work Sans"/>
                  <a:cs typeface="Work Sans"/>
                  <a:sym typeface="Work Sans"/>
                </a:rPr>
                <a:t> </a:t>
              </a:r>
              <a:endParaRPr sz="3200">
                <a:solidFill>
                  <a:srgbClr val="0E3397"/>
                </a:solidFill>
                <a:latin typeface="Work Sans"/>
                <a:ea typeface="Work Sans"/>
                <a:cs typeface="Work Sans"/>
                <a:sym typeface="Work Sans"/>
              </a:endParaRPr>
            </a:p>
          </p:txBody>
        </p:sp>
      </p:grpSp>
      <p:sp>
        <p:nvSpPr>
          <p:cNvPr id="166" name="Google Shape;166;p26"/>
          <p:cNvSpPr txBox="1"/>
          <p:nvPr/>
        </p:nvSpPr>
        <p:spPr>
          <a:xfrm>
            <a:off x="358000" y="6455487"/>
            <a:ext cx="5224200" cy="1287300"/>
          </a:xfrm>
          <a:prstGeom prst="rect">
            <a:avLst/>
          </a:prstGeom>
          <a:noFill/>
          <a:ln>
            <a:noFill/>
          </a:ln>
        </p:spPr>
        <p:txBody>
          <a:bodyPr spcFirstLastPara="1" wrap="square" lIns="184200" tIns="92075" rIns="184200" bIns="92075" anchor="ctr" anchorCtr="0">
            <a:noAutofit/>
          </a:bodyPr>
          <a:lstStyle/>
          <a:p>
            <a:pPr marL="0" lvl="0" indent="0" algn="r" rtl="0">
              <a:lnSpc>
                <a:spcPct val="90000"/>
              </a:lnSpc>
              <a:spcBef>
                <a:spcPts val="0"/>
              </a:spcBef>
              <a:spcAft>
                <a:spcPts val="0"/>
              </a:spcAft>
              <a:buNone/>
            </a:pPr>
            <a:r>
              <a:rPr lang="en" sz="3600">
                <a:solidFill>
                  <a:srgbClr val="2478CE"/>
                </a:solidFill>
                <a:latin typeface="Work Sans Medium"/>
                <a:ea typeface="Work Sans Medium"/>
                <a:cs typeface="Work Sans Medium"/>
                <a:sym typeface="Work Sans Medium"/>
              </a:rPr>
              <a:t>When did polling happen?</a:t>
            </a:r>
            <a:endParaRPr sz="3600">
              <a:solidFill>
                <a:srgbClr val="2478CE"/>
              </a:solidFill>
              <a:latin typeface="Work Sans Medium"/>
              <a:ea typeface="Work Sans Medium"/>
              <a:cs typeface="Work Sans Medium"/>
              <a:sym typeface="Work Sans Medium"/>
            </a:endParaRPr>
          </a:p>
        </p:txBody>
      </p:sp>
      <p:grpSp>
        <p:nvGrpSpPr>
          <p:cNvPr id="167" name="Google Shape;167;p26"/>
          <p:cNvGrpSpPr/>
          <p:nvPr/>
        </p:nvGrpSpPr>
        <p:grpSpPr>
          <a:xfrm>
            <a:off x="5694298" y="6411647"/>
            <a:ext cx="10350777" cy="1495887"/>
            <a:chOff x="2847237" y="3136200"/>
            <a:chExt cx="4497600" cy="731700"/>
          </a:xfrm>
        </p:grpSpPr>
        <p:sp>
          <p:nvSpPr>
            <p:cNvPr id="168" name="Google Shape;168;p26"/>
            <p:cNvSpPr/>
            <p:nvPr/>
          </p:nvSpPr>
          <p:spPr>
            <a:xfrm>
              <a:off x="2847237" y="3136200"/>
              <a:ext cx="4497600" cy="731700"/>
            </a:xfrm>
            <a:prstGeom prst="rect">
              <a:avLst/>
            </a:prstGeom>
            <a:solidFill>
              <a:schemeClr val="lt2"/>
            </a:solidFill>
            <a:ln>
              <a:noFill/>
            </a:ln>
          </p:spPr>
          <p:txBody>
            <a:bodyPr spcFirstLastPara="1" wrap="square" lIns="184200" tIns="92075" rIns="184200" bIns="92075" anchor="ctr" anchorCtr="0">
              <a:noAutofit/>
            </a:bodyPr>
            <a:lstStyle/>
            <a:p>
              <a:pPr marL="0" lvl="0" indent="0" algn="l" rtl="0">
                <a:spcBef>
                  <a:spcPts val="0"/>
                </a:spcBef>
                <a:spcAft>
                  <a:spcPts val="0"/>
                </a:spcAft>
                <a:buNone/>
              </a:pPr>
              <a:endParaRPr sz="2800">
                <a:latin typeface="Work Sans"/>
                <a:ea typeface="Work Sans"/>
                <a:cs typeface="Work Sans"/>
                <a:sym typeface="Work Sans"/>
              </a:endParaRPr>
            </a:p>
          </p:txBody>
        </p:sp>
        <p:sp>
          <p:nvSpPr>
            <p:cNvPr id="169" name="Google Shape;169;p26"/>
            <p:cNvSpPr txBox="1"/>
            <p:nvPr/>
          </p:nvSpPr>
          <p:spPr>
            <a:xfrm>
              <a:off x="2977263" y="3307117"/>
              <a:ext cx="3849900" cy="330600"/>
            </a:xfrm>
            <a:prstGeom prst="rect">
              <a:avLst/>
            </a:prstGeom>
            <a:noFill/>
            <a:ln>
              <a:noFill/>
            </a:ln>
          </p:spPr>
          <p:txBody>
            <a:bodyPr spcFirstLastPara="1" wrap="square" lIns="184200" tIns="92075" rIns="184200" bIns="92075" anchor="ctr" anchorCtr="0">
              <a:noAutofit/>
            </a:bodyPr>
            <a:lstStyle/>
            <a:p>
              <a:pPr marL="0" lvl="0" indent="0" algn="l" rtl="0">
                <a:lnSpc>
                  <a:spcPct val="115000"/>
                </a:lnSpc>
                <a:spcBef>
                  <a:spcPts val="0"/>
                </a:spcBef>
                <a:spcAft>
                  <a:spcPts val="0"/>
                </a:spcAft>
                <a:buNone/>
              </a:pPr>
              <a:endParaRPr sz="2800" b="1">
                <a:solidFill>
                  <a:srgbClr val="0E3397"/>
                </a:solidFill>
                <a:latin typeface="Work Sans"/>
                <a:ea typeface="Work Sans"/>
                <a:cs typeface="Work Sans"/>
                <a:sym typeface="Work Sans"/>
              </a:endParaRPr>
            </a:p>
            <a:p>
              <a:pPr marL="0" lvl="0" indent="0" algn="l" rtl="0">
                <a:lnSpc>
                  <a:spcPct val="115000"/>
                </a:lnSpc>
                <a:spcBef>
                  <a:spcPts val="0"/>
                </a:spcBef>
                <a:spcAft>
                  <a:spcPts val="0"/>
                </a:spcAft>
                <a:buNone/>
              </a:pPr>
              <a:r>
                <a:rPr lang="en" sz="3200" b="1">
                  <a:solidFill>
                    <a:srgbClr val="0E3397"/>
                  </a:solidFill>
                  <a:latin typeface="Work Sans"/>
                  <a:ea typeface="Work Sans"/>
                  <a:cs typeface="Work Sans"/>
                  <a:sym typeface="Work Sans"/>
                </a:rPr>
                <a:t>March 3 - June 2, 2025</a:t>
              </a:r>
              <a:endParaRPr sz="3200">
                <a:solidFill>
                  <a:srgbClr val="0E3397"/>
                </a:solidFill>
                <a:latin typeface="Work Sans"/>
                <a:ea typeface="Work Sans"/>
                <a:cs typeface="Work Sans"/>
                <a:sym typeface="Work Sans"/>
              </a:endParaRPr>
            </a:p>
            <a:p>
              <a:pPr marL="0" lvl="0" indent="0" algn="l" rtl="0">
                <a:lnSpc>
                  <a:spcPct val="115000"/>
                </a:lnSpc>
                <a:spcBef>
                  <a:spcPts val="0"/>
                </a:spcBef>
                <a:spcAft>
                  <a:spcPts val="0"/>
                </a:spcAft>
                <a:buNone/>
              </a:pPr>
              <a:endParaRPr sz="2800" b="1">
                <a:solidFill>
                  <a:srgbClr val="0E3397"/>
                </a:solidFill>
                <a:latin typeface="Work Sans"/>
                <a:ea typeface="Work Sans"/>
                <a:cs typeface="Work Sans"/>
                <a:sym typeface="Work Sans"/>
              </a:endParaRPr>
            </a:p>
          </p:txBody>
        </p:sp>
      </p:grpSp>
      <p:sp>
        <p:nvSpPr>
          <p:cNvPr id="170" name="Google Shape;170;p26"/>
          <p:cNvSpPr txBox="1"/>
          <p:nvPr/>
        </p:nvSpPr>
        <p:spPr>
          <a:xfrm>
            <a:off x="1040451" y="8567449"/>
            <a:ext cx="4542000" cy="1287300"/>
          </a:xfrm>
          <a:prstGeom prst="rect">
            <a:avLst/>
          </a:prstGeom>
          <a:noFill/>
          <a:ln>
            <a:noFill/>
          </a:ln>
        </p:spPr>
        <p:txBody>
          <a:bodyPr spcFirstLastPara="1" wrap="square" lIns="184200" tIns="92075" rIns="184200" bIns="92075" anchor="ctr" anchorCtr="0">
            <a:noAutofit/>
          </a:bodyPr>
          <a:lstStyle/>
          <a:p>
            <a:pPr marL="0" lvl="0" indent="0" algn="r" rtl="0">
              <a:lnSpc>
                <a:spcPct val="90000"/>
              </a:lnSpc>
              <a:spcBef>
                <a:spcPts val="0"/>
              </a:spcBef>
              <a:spcAft>
                <a:spcPts val="0"/>
              </a:spcAft>
              <a:buNone/>
            </a:pPr>
            <a:r>
              <a:rPr lang="en" sz="3600">
                <a:solidFill>
                  <a:srgbClr val="2478CE"/>
                </a:solidFill>
                <a:latin typeface="Work Sans Medium"/>
                <a:ea typeface="Work Sans Medium"/>
                <a:cs typeface="Work Sans Medium"/>
                <a:sym typeface="Work Sans Medium"/>
              </a:rPr>
              <a:t>How did we gather the data?</a:t>
            </a:r>
            <a:endParaRPr sz="3600">
              <a:solidFill>
                <a:srgbClr val="2478CE"/>
              </a:solidFill>
              <a:latin typeface="Work Sans Medium"/>
              <a:ea typeface="Work Sans Medium"/>
              <a:cs typeface="Work Sans Medium"/>
              <a:sym typeface="Work Sans Medium"/>
            </a:endParaRPr>
          </a:p>
        </p:txBody>
      </p:sp>
      <p:grpSp>
        <p:nvGrpSpPr>
          <p:cNvPr id="171" name="Google Shape;171;p26"/>
          <p:cNvGrpSpPr/>
          <p:nvPr/>
        </p:nvGrpSpPr>
        <p:grpSpPr>
          <a:xfrm>
            <a:off x="5695325" y="8464634"/>
            <a:ext cx="10510873" cy="1495887"/>
            <a:chOff x="2847512" y="4140388"/>
            <a:chExt cx="4199981" cy="731700"/>
          </a:xfrm>
        </p:grpSpPr>
        <p:sp>
          <p:nvSpPr>
            <p:cNvPr id="172" name="Google Shape;172;p26"/>
            <p:cNvSpPr/>
            <p:nvPr/>
          </p:nvSpPr>
          <p:spPr>
            <a:xfrm>
              <a:off x="2847512" y="4140388"/>
              <a:ext cx="4136100" cy="731700"/>
            </a:xfrm>
            <a:prstGeom prst="rect">
              <a:avLst/>
            </a:prstGeom>
            <a:solidFill>
              <a:schemeClr val="lt2"/>
            </a:solidFill>
            <a:ln>
              <a:noFill/>
            </a:ln>
          </p:spPr>
          <p:txBody>
            <a:bodyPr spcFirstLastPara="1" wrap="square" lIns="184200" tIns="92075" rIns="184200" bIns="92075" anchor="ctr" anchorCtr="0">
              <a:noAutofit/>
            </a:bodyPr>
            <a:lstStyle/>
            <a:p>
              <a:pPr marL="0" lvl="0" indent="0" algn="l" rtl="0">
                <a:spcBef>
                  <a:spcPts val="0"/>
                </a:spcBef>
                <a:spcAft>
                  <a:spcPts val="0"/>
                </a:spcAft>
                <a:buNone/>
              </a:pPr>
              <a:endParaRPr sz="2800">
                <a:latin typeface="Work Sans"/>
                <a:ea typeface="Work Sans"/>
                <a:cs typeface="Work Sans"/>
                <a:sym typeface="Work Sans"/>
              </a:endParaRPr>
            </a:p>
          </p:txBody>
        </p:sp>
        <p:sp>
          <p:nvSpPr>
            <p:cNvPr id="173" name="Google Shape;173;p26"/>
            <p:cNvSpPr txBox="1"/>
            <p:nvPr/>
          </p:nvSpPr>
          <p:spPr>
            <a:xfrm>
              <a:off x="2990594" y="4474713"/>
              <a:ext cx="4056900" cy="279000"/>
            </a:xfrm>
            <a:prstGeom prst="rect">
              <a:avLst/>
            </a:prstGeom>
            <a:noFill/>
            <a:ln>
              <a:noFill/>
            </a:ln>
          </p:spPr>
          <p:txBody>
            <a:bodyPr spcFirstLastPara="1" wrap="square" lIns="184200" tIns="92075" rIns="184200" bIns="92075" anchor="ctr" anchorCtr="0">
              <a:noAutofit/>
            </a:bodyPr>
            <a:lstStyle/>
            <a:p>
              <a:pPr marL="0" lvl="0" indent="0" algn="l" rtl="0">
                <a:lnSpc>
                  <a:spcPct val="115000"/>
                </a:lnSpc>
                <a:spcBef>
                  <a:spcPts val="0"/>
                </a:spcBef>
                <a:spcAft>
                  <a:spcPts val="0"/>
                </a:spcAft>
                <a:buNone/>
              </a:pPr>
              <a:r>
                <a:rPr lang="en" sz="2800" b="1">
                  <a:solidFill>
                    <a:srgbClr val="0E3397"/>
                  </a:solidFill>
                  <a:latin typeface="Work Sans"/>
                  <a:ea typeface="Work Sans"/>
                  <a:cs typeface="Work Sans"/>
                  <a:sym typeface="Work Sans"/>
                </a:rPr>
                <a:t>Randomly selected from the Texas Education Agency’s 2023-2024 roster of 381,860 teachers in the state</a:t>
              </a:r>
              <a:endParaRPr sz="2800">
                <a:solidFill>
                  <a:srgbClr val="0E3397"/>
                </a:solidFill>
                <a:latin typeface="Work Sans"/>
                <a:ea typeface="Work Sans"/>
                <a:cs typeface="Work Sans"/>
                <a:sym typeface="Work Sans"/>
              </a:endParaRPr>
            </a:p>
            <a:p>
              <a:pPr marL="0" lvl="0" indent="0" algn="l" rtl="0">
                <a:lnSpc>
                  <a:spcPct val="115000"/>
                </a:lnSpc>
                <a:spcBef>
                  <a:spcPts val="0"/>
                </a:spcBef>
                <a:spcAft>
                  <a:spcPts val="0"/>
                </a:spcAft>
                <a:buNone/>
              </a:pPr>
              <a:endParaRPr sz="2400">
                <a:solidFill>
                  <a:srgbClr val="FFFFFF"/>
                </a:solidFill>
                <a:latin typeface="Work Sans"/>
                <a:ea typeface="Work Sans"/>
                <a:cs typeface="Work Sans"/>
                <a:sym typeface="Work Sans"/>
              </a:endParaRPr>
            </a:p>
          </p:txBody>
        </p:sp>
      </p:grpSp>
      <p:sp>
        <p:nvSpPr>
          <p:cNvPr id="174" name="Google Shape;174;p26"/>
          <p:cNvSpPr txBox="1"/>
          <p:nvPr/>
        </p:nvSpPr>
        <p:spPr>
          <a:xfrm>
            <a:off x="1152459" y="2470558"/>
            <a:ext cx="4542000" cy="1287300"/>
          </a:xfrm>
          <a:prstGeom prst="rect">
            <a:avLst/>
          </a:prstGeom>
          <a:noFill/>
          <a:ln>
            <a:noFill/>
          </a:ln>
        </p:spPr>
        <p:txBody>
          <a:bodyPr spcFirstLastPara="1" wrap="square" lIns="184200" tIns="92075" rIns="184200" bIns="92075" anchor="ctr" anchorCtr="0">
            <a:noAutofit/>
          </a:bodyPr>
          <a:lstStyle/>
          <a:p>
            <a:pPr marL="0" lvl="0" indent="0" algn="r" rtl="0">
              <a:lnSpc>
                <a:spcPct val="90000"/>
              </a:lnSpc>
              <a:spcBef>
                <a:spcPts val="0"/>
              </a:spcBef>
              <a:spcAft>
                <a:spcPts val="0"/>
              </a:spcAft>
              <a:buNone/>
            </a:pPr>
            <a:r>
              <a:rPr lang="en" sz="3600">
                <a:solidFill>
                  <a:srgbClr val="2478CE"/>
                </a:solidFill>
                <a:latin typeface="Work Sans Medium"/>
                <a:ea typeface="Work Sans Medium"/>
                <a:cs typeface="Work Sans Medium"/>
                <a:sym typeface="Work Sans Medium"/>
              </a:rPr>
              <a:t>Who did we poll?</a:t>
            </a:r>
            <a:endParaRPr sz="3600">
              <a:solidFill>
                <a:srgbClr val="2478CE"/>
              </a:solidFill>
              <a:latin typeface="Work Sans Medium"/>
              <a:ea typeface="Work Sans Medium"/>
              <a:cs typeface="Work Sans Medium"/>
              <a:sym typeface="Work Sa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1000"/>
                                        <p:tgtEl>
                                          <p:spTgt spid="1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10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
                                        </p:tgtEl>
                                        <p:attrNameLst>
                                          <p:attrName>style.visibility</p:attrName>
                                        </p:attrNameLst>
                                      </p:cBhvr>
                                      <p:to>
                                        <p:strVal val="visible"/>
                                      </p:to>
                                    </p:set>
                                    <p:animEffect transition="in" filter="fade">
                                      <p:cBhvr>
                                        <p:cTn id="22"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9" title="2025-TxTeacherPoll-data-viz-J-Final-Clicks-01.jpg"/>
          <p:cNvPicPr preferRelativeResize="0"/>
          <p:nvPr/>
        </p:nvPicPr>
        <p:blipFill>
          <a:blip r:embed="rId3">
            <a:alphaModFix/>
          </a:blip>
          <a:stretch>
            <a:fillRect/>
          </a:stretch>
        </p:blipFill>
        <p:spPr>
          <a:xfrm>
            <a:off x="2237888" y="152400"/>
            <a:ext cx="13812234" cy="10210802"/>
          </a:xfrm>
          <a:prstGeom prst="rect">
            <a:avLst/>
          </a:prstGeom>
          <a:noFill/>
          <a:ln>
            <a:noFill/>
          </a:ln>
        </p:spPr>
      </p:pic>
      <p:pic>
        <p:nvPicPr>
          <p:cNvPr id="188" name="Google Shape;188;p29" title="2025-TxTeacherPoll-data-viz-J-Final-Clicks-02.jpg"/>
          <p:cNvPicPr preferRelativeResize="0"/>
          <p:nvPr/>
        </p:nvPicPr>
        <p:blipFill rotWithShape="1">
          <a:blip r:embed="rId4">
            <a:alphaModFix/>
          </a:blip>
          <a:srcRect/>
          <a:stretch/>
        </p:blipFill>
        <p:spPr>
          <a:xfrm>
            <a:off x="2237888" y="152400"/>
            <a:ext cx="13812234" cy="10210802"/>
          </a:xfrm>
          <a:prstGeom prst="rect">
            <a:avLst/>
          </a:prstGeom>
          <a:noFill/>
          <a:ln>
            <a:noFill/>
          </a:ln>
        </p:spPr>
      </p:pic>
      <p:pic>
        <p:nvPicPr>
          <p:cNvPr id="189" name="Google Shape;189;p29" title="2025-TxTeacherPoll-data-viz-J-Final-Clicks-03.jpg"/>
          <p:cNvPicPr preferRelativeResize="0"/>
          <p:nvPr/>
        </p:nvPicPr>
        <p:blipFill rotWithShape="1">
          <a:blip r:embed="rId5">
            <a:alphaModFix/>
          </a:blip>
          <a:srcRect/>
          <a:stretch/>
        </p:blipFill>
        <p:spPr>
          <a:xfrm>
            <a:off x="2237888" y="152400"/>
            <a:ext cx="13812234" cy="10210802"/>
          </a:xfrm>
          <a:prstGeom prst="rect">
            <a:avLst/>
          </a:prstGeom>
          <a:noFill/>
          <a:ln>
            <a:noFill/>
          </a:ln>
        </p:spPr>
      </p:pic>
      <p:sp>
        <p:nvSpPr>
          <p:cNvPr id="190" name="Google Shape;190;p29"/>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0" title="2025-TxTeacherPoll-Line-Viz-A-Final_00.jpg"/>
          <p:cNvPicPr preferRelativeResize="0"/>
          <p:nvPr/>
        </p:nvPicPr>
        <p:blipFill rotWithShape="1">
          <a:blip r:embed="rId3">
            <a:alphaModFix/>
          </a:blip>
          <a:srcRect l="1597" r="1587"/>
          <a:stretch/>
        </p:blipFill>
        <p:spPr>
          <a:xfrm>
            <a:off x="3503982" y="565075"/>
            <a:ext cx="11280032" cy="8876798"/>
          </a:xfrm>
          <a:prstGeom prst="rect">
            <a:avLst/>
          </a:prstGeom>
          <a:noFill/>
          <a:ln>
            <a:noFill/>
          </a:ln>
        </p:spPr>
      </p:pic>
      <p:sp>
        <p:nvSpPr>
          <p:cNvPr id="196" name="Google Shape;196;p30"/>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1"/>
          <p:cNvSpPr txBox="1"/>
          <p:nvPr/>
        </p:nvSpPr>
        <p:spPr>
          <a:xfrm>
            <a:off x="3656349" y="1939950"/>
            <a:ext cx="11980500" cy="6635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 sz="4300" b="1">
                <a:solidFill>
                  <a:srgbClr val="0942A1"/>
                </a:solidFill>
                <a:latin typeface="Lora"/>
                <a:ea typeface="Lora"/>
                <a:cs typeface="Lora"/>
                <a:sym typeface="Lora"/>
              </a:rPr>
              <a:t>Student teaching was extremely beneficial in preparing me to enter my first classroom as a first-year teacher. Working with students, developing and delivering lessons, collaborating with a mentor teacher and professor... all were important in preparing me to become a classroom teacher. </a:t>
            </a:r>
            <a:endParaRPr sz="4300" b="1">
              <a:solidFill>
                <a:srgbClr val="0942A1"/>
              </a:solidFill>
              <a:latin typeface="Lora"/>
              <a:ea typeface="Lora"/>
              <a:cs typeface="Lora"/>
              <a:sym typeface="Lora"/>
            </a:endParaRPr>
          </a:p>
          <a:p>
            <a:pPr marL="457200" lvl="0" indent="0" algn="r" rtl="0">
              <a:lnSpc>
                <a:spcPct val="115000"/>
              </a:lnSpc>
              <a:spcBef>
                <a:spcPts val="0"/>
              </a:spcBef>
              <a:spcAft>
                <a:spcPts val="0"/>
              </a:spcAft>
              <a:buClr>
                <a:schemeClr val="dk1"/>
              </a:buClr>
              <a:buSzPts val="1100"/>
              <a:buFont typeface="Arial"/>
              <a:buNone/>
            </a:pPr>
            <a:r>
              <a:rPr lang="en" sz="3700">
                <a:solidFill>
                  <a:srgbClr val="0942A1"/>
                </a:solidFill>
                <a:latin typeface="Work Sans Medium"/>
                <a:ea typeface="Work Sans Medium"/>
                <a:cs typeface="Work Sans Medium"/>
                <a:sym typeface="Work Sans Medium"/>
              </a:rPr>
              <a:t>– High school teacher, South/Southwest Texas</a:t>
            </a:r>
            <a:endParaRPr sz="3700">
              <a:solidFill>
                <a:srgbClr val="3D3935"/>
              </a:solidFill>
              <a:latin typeface="Work Sans Medium"/>
              <a:ea typeface="Work Sans Medium"/>
              <a:cs typeface="Work Sans Medium"/>
              <a:sym typeface="Work Sans Medium"/>
            </a:endParaRPr>
          </a:p>
        </p:txBody>
      </p:sp>
      <p:pic>
        <p:nvPicPr>
          <p:cNvPr id="202" name="Google Shape;202;p31"/>
          <p:cNvPicPr preferRelativeResize="0"/>
          <p:nvPr/>
        </p:nvPicPr>
        <p:blipFill>
          <a:blip r:embed="rId3">
            <a:alphaModFix/>
          </a:blip>
          <a:stretch>
            <a:fillRect/>
          </a:stretch>
        </p:blipFill>
        <p:spPr>
          <a:xfrm>
            <a:off x="1798974" y="2140025"/>
            <a:ext cx="1323975" cy="1152525"/>
          </a:xfrm>
          <a:prstGeom prst="rect">
            <a:avLst/>
          </a:prstGeom>
          <a:noFill/>
          <a:ln>
            <a:noFill/>
          </a:ln>
        </p:spPr>
      </p:pic>
      <p:cxnSp>
        <p:nvCxnSpPr>
          <p:cNvPr id="203" name="Google Shape;203;p31"/>
          <p:cNvCxnSpPr/>
          <p:nvPr/>
        </p:nvCxnSpPr>
        <p:spPr>
          <a:xfrm>
            <a:off x="3656349" y="2162250"/>
            <a:ext cx="0" cy="5749200"/>
          </a:xfrm>
          <a:prstGeom prst="straightConnector1">
            <a:avLst/>
          </a:prstGeom>
          <a:noFill/>
          <a:ln w="76200" cap="flat" cmpd="sng">
            <a:solidFill>
              <a:srgbClr val="0942A1"/>
            </a:solidFill>
            <a:prstDash val="solid"/>
            <a:round/>
            <a:headEnd type="none" w="med" len="med"/>
            <a:tailEnd type="none" w="med" len="med"/>
          </a:ln>
        </p:spPr>
      </p:cxnSp>
      <p:sp>
        <p:nvSpPr>
          <p:cNvPr id="204" name="Google Shape;204;p31"/>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2" title="2025-TxTeacherPoll-data-viz-M-Final-Clicks-01.jpg"/>
          <p:cNvPicPr preferRelativeResize="0"/>
          <p:nvPr/>
        </p:nvPicPr>
        <p:blipFill rotWithShape="1">
          <a:blip r:embed="rId3">
            <a:alphaModFix/>
          </a:blip>
          <a:srcRect l="49" r="39"/>
          <a:stretch/>
        </p:blipFill>
        <p:spPr>
          <a:xfrm>
            <a:off x="1388375" y="826875"/>
            <a:ext cx="15511250" cy="8861847"/>
          </a:xfrm>
          <a:prstGeom prst="rect">
            <a:avLst/>
          </a:prstGeom>
          <a:noFill/>
          <a:ln>
            <a:noFill/>
          </a:ln>
        </p:spPr>
      </p:pic>
      <p:pic>
        <p:nvPicPr>
          <p:cNvPr id="210" name="Google Shape;210;p32" title="2025-TxTeacherPoll-data-viz-M-Final-Clicks-02.jpg"/>
          <p:cNvPicPr preferRelativeResize="0"/>
          <p:nvPr/>
        </p:nvPicPr>
        <p:blipFill rotWithShape="1">
          <a:blip r:embed="rId4">
            <a:alphaModFix/>
          </a:blip>
          <a:srcRect l="49" r="39"/>
          <a:stretch/>
        </p:blipFill>
        <p:spPr>
          <a:xfrm>
            <a:off x="1388375" y="826875"/>
            <a:ext cx="15511250" cy="8861847"/>
          </a:xfrm>
          <a:prstGeom prst="rect">
            <a:avLst/>
          </a:prstGeom>
          <a:noFill/>
          <a:ln>
            <a:noFill/>
          </a:ln>
        </p:spPr>
      </p:pic>
      <p:pic>
        <p:nvPicPr>
          <p:cNvPr id="211" name="Google Shape;211;p32" title="2025-TxTeacherPoll-data-viz-M-Final-Clicks-03.jpg"/>
          <p:cNvPicPr preferRelativeResize="0"/>
          <p:nvPr/>
        </p:nvPicPr>
        <p:blipFill rotWithShape="1">
          <a:blip r:embed="rId5">
            <a:alphaModFix/>
          </a:blip>
          <a:srcRect l="49" r="39"/>
          <a:stretch/>
        </p:blipFill>
        <p:spPr>
          <a:xfrm>
            <a:off x="1388375" y="826875"/>
            <a:ext cx="15511250" cy="8861847"/>
          </a:xfrm>
          <a:prstGeom prst="rect">
            <a:avLst/>
          </a:prstGeom>
          <a:noFill/>
          <a:ln>
            <a:noFill/>
          </a:ln>
        </p:spPr>
      </p:pic>
      <p:sp>
        <p:nvSpPr>
          <p:cNvPr id="212" name="Google Shape;212;p32"/>
          <p:cNvSpPr txBox="1"/>
          <p:nvPr/>
        </p:nvSpPr>
        <p:spPr>
          <a:xfrm>
            <a:off x="12997671" y="9997414"/>
            <a:ext cx="5312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Lora"/>
                <a:ea typeface="Lora"/>
                <a:cs typeface="Lora"/>
                <a:sym typeface="Lora"/>
              </a:rPr>
              <a:t>©2025 Charles Butt Foundation, All rights reserved.</a:t>
            </a:r>
            <a:endParaRPr sz="1600">
              <a:latin typeface="Lora"/>
              <a:ea typeface="Lora"/>
              <a:cs typeface="Lora"/>
              <a:sym typeface="Lor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4B8CC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515</Words>
  <Application>Microsoft Macintosh PowerPoint</Application>
  <PresentationFormat>Custom</PresentationFormat>
  <Paragraphs>56</Paragraphs>
  <Slides>24</Slides>
  <Notes>24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Lora</vt:lpstr>
      <vt:lpstr>Montserrat Light</vt:lpstr>
      <vt:lpstr>Work Sans Medium</vt:lpstr>
      <vt:lpstr>Lora SemiBold</vt:lpstr>
      <vt:lpstr>Montserrat</vt:lpstr>
      <vt:lpstr>Roboto</vt:lpstr>
      <vt:lpstr>Lora Medium</vt:lpstr>
      <vt:lpstr>Arial</vt:lpstr>
      <vt:lpstr>Work Sans</vt:lpstr>
      <vt:lpstr>Times New Roman</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Kurt Lockhart</cp:lastModifiedBy>
  <cp:revision>1</cp:revision>
  <dcterms:modified xsi:type="dcterms:W3CDTF">2025-09-15T15:44:39Z</dcterms:modified>
</cp:coreProperties>
</file>