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Play"/>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2" roundtripDataSignature="AMtx7miCsQuMsBIY4Vsu78XVer0Ra7nm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lay-bold.fntdata"/><Relationship Id="rId30" Type="http://schemas.openxmlformats.org/officeDocument/2006/relationships/font" Target="fonts/Play-regular.fntdata"/><Relationship Id="rId11" Type="http://schemas.openxmlformats.org/officeDocument/2006/relationships/slide" Target="slides/slide7.xml"/><Relationship Id="rId10" Type="http://schemas.openxmlformats.org/officeDocument/2006/relationships/slide" Target="slides/slide6.xml"/><Relationship Id="rId32"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48" name="Google Shape;148;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6" name="Google Shape;22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0" name="Google Shape;290;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7e1b86e04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g37e1b86e04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4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4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6" name="Google Shape;2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4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4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4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4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4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4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9"/>
          <p:cNvSpPr/>
          <p:nvPr>
            <p:ph idx="2" type="pic"/>
          </p:nvPr>
        </p:nvSpPr>
        <p:spPr>
          <a:xfrm>
            <a:off x="5183188" y="987425"/>
            <a:ext cx="6172200" cy="4873625"/>
          </a:xfrm>
          <a:prstGeom prst="rect">
            <a:avLst/>
          </a:prstGeom>
          <a:noFill/>
          <a:ln>
            <a:noFill/>
          </a:ln>
        </p:spPr>
      </p:sp>
      <p:sp>
        <p:nvSpPr>
          <p:cNvPr id="64" name="Google Shape;64;p4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5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www.canva.com/design/DAGyx8o9ED0/JMiq-_8_BzNsm_c9cZDJYw/edit?utm_content=DAGyx8o9ED0&amp;utm_campaign=designshare&amp;utm_medium=link2&amp;utm_source=sharebutton" TargetMode="Externa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of a college&#10;&#10;AI-generated content may be incorrect." id="85" name="Google Shape;85;p1"/>
          <p:cNvPicPr preferRelativeResize="0"/>
          <p:nvPr/>
        </p:nvPicPr>
        <p:blipFill rotWithShape="1">
          <a:blip r:embed="rId3">
            <a:alphaModFix/>
          </a:blip>
          <a:srcRect b="0" l="0" r="0" t="0"/>
          <a:stretch/>
        </p:blipFill>
        <p:spPr>
          <a:xfrm>
            <a:off x="897444" y="2078463"/>
            <a:ext cx="3294069" cy="2857604"/>
          </a:xfrm>
          <a:prstGeom prst="rect">
            <a:avLst/>
          </a:prstGeom>
          <a:noFill/>
          <a:ln>
            <a:noFill/>
          </a:ln>
        </p:spPr>
      </p:pic>
      <p:pic>
        <p:nvPicPr>
          <p:cNvPr descr="A white rectangular sign with orange text&#10;&#10;AI-generated content may be incorrect." id="86" name="Google Shape;86;p1"/>
          <p:cNvPicPr preferRelativeResize="0"/>
          <p:nvPr/>
        </p:nvPicPr>
        <p:blipFill rotWithShape="1">
          <a:blip r:embed="rId4">
            <a:alphaModFix/>
          </a:blip>
          <a:srcRect b="0" l="0" r="0" t="0"/>
          <a:stretch/>
        </p:blipFill>
        <p:spPr>
          <a:xfrm>
            <a:off x="734454" y="5239142"/>
            <a:ext cx="3869722" cy="773944"/>
          </a:xfrm>
          <a:prstGeom prst="rect">
            <a:avLst/>
          </a:prstGeom>
          <a:noFill/>
          <a:ln>
            <a:noFill/>
          </a:ln>
        </p:spPr>
      </p:pic>
      <p:sp>
        <p:nvSpPr>
          <p:cNvPr id="87" name="Google Shape;87;p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 name="Google Shape;88;p1"/>
          <p:cNvSpPr/>
          <p:nvPr/>
        </p:nvSpPr>
        <p:spPr>
          <a:xfrm>
            <a:off x="4964989" y="623275"/>
            <a:ext cx="6581837" cy="5607882"/>
          </a:xfrm>
          <a:prstGeom prst="rect">
            <a:avLst/>
          </a:prstGeom>
          <a:noFill/>
          <a:ln cap="flat" cmpd="sng" w="1905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 name="Google Shape;89;p1"/>
          <p:cNvSpPr txBox="1"/>
          <p:nvPr>
            <p:ph type="ctrTitle"/>
          </p:nvPr>
        </p:nvSpPr>
        <p:spPr>
          <a:xfrm>
            <a:off x="5087250" y="623272"/>
            <a:ext cx="5799900" cy="27258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br>
              <a:rPr i="1" lang="en-US" sz="2600"/>
            </a:br>
            <a:br>
              <a:rPr i="1" lang="en-US" sz="2600"/>
            </a:br>
            <a:br>
              <a:rPr i="1" lang="en-US" sz="2600"/>
            </a:br>
            <a:br>
              <a:rPr i="1" lang="en-US" sz="2600"/>
            </a:br>
            <a:r>
              <a:rPr i="1" lang="en-US" sz="4900"/>
              <a:t>Voices from the Field: Strengthening Teacher Prep through Collaborative Insight</a:t>
            </a:r>
            <a:endParaRPr sz="4900"/>
          </a:p>
        </p:txBody>
      </p:sp>
      <p:sp>
        <p:nvSpPr>
          <p:cNvPr id="90" name="Google Shape;90;p1"/>
          <p:cNvSpPr txBox="1"/>
          <p:nvPr>
            <p:ph idx="1" type="subTitle"/>
          </p:nvPr>
        </p:nvSpPr>
        <p:spPr>
          <a:xfrm>
            <a:off x="5123075" y="3449550"/>
            <a:ext cx="2717700" cy="2505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200"/>
              <a:buNone/>
            </a:pPr>
            <a:r>
              <a:rPr lang="en-US" sz="2200"/>
              <a:t>-Helen Berg</a:t>
            </a:r>
            <a:endParaRPr/>
          </a:p>
          <a:p>
            <a:pPr indent="0" lvl="0" marL="0" rtl="0" algn="l">
              <a:lnSpc>
                <a:spcPct val="90000"/>
              </a:lnSpc>
              <a:spcBef>
                <a:spcPts val="1000"/>
              </a:spcBef>
              <a:spcAft>
                <a:spcPts val="0"/>
              </a:spcAft>
              <a:buClr>
                <a:schemeClr val="dk1"/>
              </a:buClr>
              <a:buSzPts val="2200"/>
              <a:buNone/>
            </a:pPr>
            <a:r>
              <a:rPr lang="en-US" sz="2200"/>
              <a:t>-Ashley Brittain </a:t>
            </a:r>
            <a:endParaRPr/>
          </a:p>
          <a:p>
            <a:pPr indent="0" lvl="0" marL="0" rtl="0" algn="l">
              <a:lnSpc>
                <a:spcPct val="90000"/>
              </a:lnSpc>
              <a:spcBef>
                <a:spcPts val="1000"/>
              </a:spcBef>
              <a:spcAft>
                <a:spcPts val="0"/>
              </a:spcAft>
              <a:buClr>
                <a:schemeClr val="dk1"/>
              </a:buClr>
              <a:buSzPts val="2200"/>
              <a:buNone/>
            </a:pPr>
            <a:r>
              <a:rPr lang="en-US" sz="2200"/>
              <a:t>-Alycia Maurer</a:t>
            </a:r>
            <a:endParaRPr sz="2200"/>
          </a:p>
          <a:p>
            <a:pPr indent="0" lvl="0" marL="0" rtl="0" algn="l">
              <a:lnSpc>
                <a:spcPct val="90000"/>
              </a:lnSpc>
              <a:spcBef>
                <a:spcPts val="1000"/>
              </a:spcBef>
              <a:spcAft>
                <a:spcPts val="0"/>
              </a:spcAft>
              <a:buClr>
                <a:schemeClr val="dk1"/>
              </a:buClr>
              <a:buSzPts val="2200"/>
              <a:buNone/>
            </a:pPr>
            <a:r>
              <a:rPr lang="en-US" sz="2200"/>
              <a:t>-Apolonio Trejo</a:t>
            </a:r>
            <a:endParaRPr sz="2200"/>
          </a:p>
          <a:p>
            <a:pPr indent="0" lvl="0" marL="0" rtl="0" algn="l">
              <a:lnSpc>
                <a:spcPct val="90000"/>
              </a:lnSpc>
              <a:spcBef>
                <a:spcPts val="1000"/>
              </a:spcBef>
              <a:spcAft>
                <a:spcPts val="0"/>
              </a:spcAft>
              <a:buClr>
                <a:schemeClr val="dk1"/>
              </a:buClr>
              <a:buSzPts val="2200"/>
              <a:buNone/>
            </a:pPr>
            <a:r>
              <a:rPr lang="en-US" sz="2200"/>
              <a:t>-Valerie A. Martinez</a:t>
            </a:r>
            <a:endParaRPr sz="2200"/>
          </a:p>
        </p:txBody>
      </p:sp>
      <p:pic>
        <p:nvPicPr>
          <p:cNvPr id="91" name="Google Shape;91;p1" title="Screenshot 2026-04-16 111855.png"/>
          <p:cNvPicPr preferRelativeResize="0"/>
          <p:nvPr/>
        </p:nvPicPr>
        <p:blipFill rotWithShape="1">
          <a:blip r:embed="rId5">
            <a:alphaModFix/>
          </a:blip>
          <a:srcRect b="0" l="0" r="0" t="0"/>
          <a:stretch/>
        </p:blipFill>
        <p:spPr>
          <a:xfrm>
            <a:off x="820000" y="453000"/>
            <a:ext cx="3294075" cy="1663119"/>
          </a:xfrm>
          <a:prstGeom prst="rect">
            <a:avLst/>
          </a:prstGeom>
          <a:noFill/>
          <a:ln>
            <a:noFill/>
          </a:ln>
        </p:spPr>
      </p:pic>
      <p:sp>
        <p:nvSpPr>
          <p:cNvPr id="92" name="Google Shape;92;p1"/>
          <p:cNvSpPr txBox="1"/>
          <p:nvPr>
            <p:ph idx="1" type="subTitle"/>
          </p:nvPr>
        </p:nvSpPr>
        <p:spPr>
          <a:xfrm>
            <a:off x="7763970" y="3449550"/>
            <a:ext cx="2880600" cy="27231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2200"/>
              <a:buNone/>
            </a:pPr>
            <a:r>
              <a:rPr lang="en-US" sz="2200"/>
              <a:t>-Kelli Allen</a:t>
            </a:r>
            <a:endParaRPr sz="2200"/>
          </a:p>
          <a:p>
            <a:pPr indent="0" lvl="0" marL="0" rtl="0" algn="l">
              <a:lnSpc>
                <a:spcPct val="90000"/>
              </a:lnSpc>
              <a:spcBef>
                <a:spcPts val="1000"/>
              </a:spcBef>
              <a:spcAft>
                <a:spcPts val="0"/>
              </a:spcAft>
              <a:buClr>
                <a:schemeClr val="dk1"/>
              </a:buClr>
              <a:buSzPts val="2200"/>
              <a:buNone/>
            </a:pPr>
            <a:r>
              <a:rPr lang="en-US" sz="2200"/>
              <a:t>-Pamela Elias</a:t>
            </a:r>
            <a:endParaRPr sz="2200"/>
          </a:p>
          <a:p>
            <a:pPr indent="0" lvl="0" marL="0" rtl="0" algn="l">
              <a:lnSpc>
                <a:spcPct val="90000"/>
              </a:lnSpc>
              <a:spcBef>
                <a:spcPts val="1000"/>
              </a:spcBef>
              <a:spcAft>
                <a:spcPts val="0"/>
              </a:spcAft>
              <a:buClr>
                <a:schemeClr val="dk1"/>
              </a:buClr>
              <a:buSzPts val="2200"/>
              <a:buNone/>
            </a:pPr>
            <a:r>
              <a:rPr lang="en-US" sz="2200"/>
              <a:t>-Carrie Culpepper</a:t>
            </a:r>
            <a:endParaRPr sz="2200"/>
          </a:p>
          <a:p>
            <a:pPr indent="0" lvl="0" marL="0" rtl="0" algn="l">
              <a:lnSpc>
                <a:spcPct val="90000"/>
              </a:lnSpc>
              <a:spcBef>
                <a:spcPts val="1000"/>
              </a:spcBef>
              <a:spcAft>
                <a:spcPts val="0"/>
              </a:spcAft>
              <a:buClr>
                <a:schemeClr val="dk1"/>
              </a:buClr>
              <a:buSzPts val="2200"/>
              <a:buNone/>
            </a:pPr>
            <a:r>
              <a:rPr lang="en-US" sz="2200"/>
              <a:t>-Angie Taylor</a:t>
            </a:r>
            <a:endParaRPr sz="2200"/>
          </a:p>
          <a:p>
            <a:pPr indent="0" lvl="0" marL="0" rtl="0" algn="l">
              <a:lnSpc>
                <a:spcPct val="90000"/>
              </a:lnSpc>
              <a:spcBef>
                <a:spcPts val="1000"/>
              </a:spcBef>
              <a:spcAft>
                <a:spcPts val="0"/>
              </a:spcAft>
              <a:buClr>
                <a:schemeClr val="dk1"/>
              </a:buClr>
              <a:buSzPts val="2200"/>
              <a:buNone/>
            </a:pPr>
            <a:r>
              <a:rPr lang="en-US" sz="2200"/>
              <a:t>-Kristina Vargo</a:t>
            </a:r>
            <a:endParaRPr sz="2200"/>
          </a:p>
        </p:txBody>
      </p:sp>
      <p:sp>
        <p:nvSpPr>
          <p:cNvPr id="93" name="Google Shape;93;p1"/>
          <p:cNvSpPr txBox="1"/>
          <p:nvPr/>
        </p:nvSpPr>
        <p:spPr>
          <a:xfrm>
            <a:off x="5187722" y="5710358"/>
            <a:ext cx="6253200" cy="24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EPPIC Convening SP2026 | April 16</a:t>
            </a:r>
            <a:endParaRPr b="0" i="0" sz="17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9"/>
                                        </p:tgtEl>
                                        <p:attrNameLst>
                                          <p:attrName>style.visibility</p:attrName>
                                        </p:attrNameLst>
                                      </p:cBhvr>
                                      <p:to>
                                        <p:strVal val="visible"/>
                                      </p:to>
                                    </p:set>
                                    <p:animEffect filter="fade" transition="in">
                                      <p:cBhvr>
                                        <p:cTn dur="400"/>
                                        <p:tgtEl>
                                          <p:spTgt spid="89"/>
                                        </p:tgtEl>
                                      </p:cBhvr>
                                    </p:animEffect>
                                  </p:childTnLst>
                                </p:cTn>
                              </p:par>
                              <p:par>
                                <p:cTn fill="hold" nodeType="withEffect" presetClass="entr" presetID="10" presetSubtype="0">
                                  <p:stCondLst>
                                    <p:cond delay="2000"/>
                                  </p:stCondLst>
                                  <p:childTnLst>
                                    <p:set>
                                      <p:cBhvr>
                                        <p:cTn dur="1" fill="hold">
                                          <p:stCondLst>
                                            <p:cond delay="0"/>
                                          </p:stCondLst>
                                        </p:cTn>
                                        <p:tgtEl>
                                          <p:spTgt spid="90">
                                            <p:txEl>
                                              <p:pRg end="0" st="0"/>
                                            </p:txEl>
                                          </p:spTgt>
                                        </p:tgtEl>
                                        <p:attrNameLst>
                                          <p:attrName>style.visibility</p:attrName>
                                        </p:attrNameLst>
                                      </p:cBhvr>
                                      <p:to>
                                        <p:strVal val="visible"/>
                                      </p:to>
                                    </p:set>
                                    <p:animEffect filter="fade" transition="in">
                                      <p:cBhvr>
                                        <p:cTn dur="400"/>
                                        <p:tgtEl>
                                          <p:spTgt spid="90">
                                            <p:txEl>
                                              <p:pRg end="0" st="0"/>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90">
                                            <p:txEl>
                                              <p:pRg end="1" st="1"/>
                                            </p:txEl>
                                          </p:spTgt>
                                        </p:tgtEl>
                                        <p:attrNameLst>
                                          <p:attrName>style.visibility</p:attrName>
                                        </p:attrNameLst>
                                      </p:cBhvr>
                                      <p:to>
                                        <p:strVal val="visible"/>
                                      </p:to>
                                    </p:set>
                                    <p:animEffect filter="fade" transition="in">
                                      <p:cBhvr>
                                        <p:cTn dur="400"/>
                                        <p:tgtEl>
                                          <p:spTgt spid="90">
                                            <p:txEl>
                                              <p:pRg end="1" st="1"/>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90">
                                            <p:txEl>
                                              <p:pRg end="2" st="2"/>
                                            </p:txEl>
                                          </p:spTgt>
                                        </p:tgtEl>
                                        <p:attrNameLst>
                                          <p:attrName>style.visibility</p:attrName>
                                        </p:attrNameLst>
                                      </p:cBhvr>
                                      <p:to>
                                        <p:strVal val="visible"/>
                                      </p:to>
                                    </p:set>
                                    <p:animEffect filter="fade" transition="in">
                                      <p:cBhvr>
                                        <p:cTn dur="400"/>
                                        <p:tgtEl>
                                          <p:spTgt spid="90">
                                            <p:txEl>
                                              <p:pRg end="2" st="2"/>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90">
                                            <p:txEl>
                                              <p:pRg end="3" st="3"/>
                                            </p:txEl>
                                          </p:spTgt>
                                        </p:tgtEl>
                                        <p:attrNameLst>
                                          <p:attrName>style.visibility</p:attrName>
                                        </p:attrNameLst>
                                      </p:cBhvr>
                                      <p:to>
                                        <p:strVal val="visible"/>
                                      </p:to>
                                    </p:set>
                                    <p:animEffect filter="fade" transition="in">
                                      <p:cBhvr>
                                        <p:cTn dur="400"/>
                                        <p:tgtEl>
                                          <p:spTgt spid="90">
                                            <p:txEl>
                                              <p:pRg end="3" st="3"/>
                                            </p:txEl>
                                          </p:spTgt>
                                        </p:tgtEl>
                                      </p:cBhvr>
                                    </p:animEffect>
                                  </p:childTnLst>
                                </p:cTn>
                              </p:par>
                              <p:par>
                                <p:cTn fill="hold" nodeType="withEffect" presetClass="entr" presetID="10" presetSubtype="0">
                                  <p:stCondLst>
                                    <p:cond delay="2000"/>
                                  </p:stCondLst>
                                  <p:childTnLst>
                                    <p:set>
                                      <p:cBhvr>
                                        <p:cTn dur="1" fill="hold">
                                          <p:stCondLst>
                                            <p:cond delay="0"/>
                                          </p:stCondLst>
                                        </p:cTn>
                                        <p:tgtEl>
                                          <p:spTgt spid="90">
                                            <p:txEl>
                                              <p:pRg end="4" st="4"/>
                                            </p:txEl>
                                          </p:spTgt>
                                        </p:tgtEl>
                                        <p:attrNameLst>
                                          <p:attrName>style.visibility</p:attrName>
                                        </p:attrNameLst>
                                      </p:cBhvr>
                                      <p:to>
                                        <p:strVal val="visible"/>
                                      </p:to>
                                    </p:set>
                                    <p:animEffect filter="fade" transition="in">
                                      <p:cBhvr>
                                        <p:cTn dur="400"/>
                                        <p:tgtEl>
                                          <p:spTgt spid="9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sp>
        <p:nvSpPr>
          <p:cNvPr id="98" name="Google Shape;98;p1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 name="Google Shape;9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n-US" sz="5400"/>
              <a:t>Presentation Highlights</a:t>
            </a:r>
            <a:endParaRPr/>
          </a:p>
        </p:txBody>
      </p:sp>
      <p:sp>
        <p:nvSpPr>
          <p:cNvPr id="100" name="Google Shape;100;p19"/>
          <p:cNvSpPr/>
          <p:nvPr/>
        </p:nvSpPr>
        <p:spPr>
          <a:xfrm>
            <a:off x="669036" y="16773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 name="Google Shape;101;p19"/>
          <p:cNvSpPr txBox="1"/>
          <p:nvPr>
            <p:ph idx="1" type="body"/>
          </p:nvPr>
        </p:nvSpPr>
        <p:spPr>
          <a:xfrm>
            <a:off x="838200" y="1929384"/>
            <a:ext cx="10515600" cy="425196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700"/>
              <a:buChar char="•"/>
            </a:pPr>
            <a:r>
              <a:rPr lang="en-US" sz="1700"/>
              <a:t>Collaboration among three diverse university education preparation programs </a:t>
            </a:r>
            <a:endParaRPr/>
          </a:p>
          <a:p>
            <a:pPr indent="-228600" lvl="0" marL="228600" rtl="0" algn="l">
              <a:lnSpc>
                <a:spcPct val="90000"/>
              </a:lnSpc>
              <a:spcBef>
                <a:spcPts val="1000"/>
              </a:spcBef>
              <a:spcAft>
                <a:spcPts val="0"/>
              </a:spcAft>
              <a:buClr>
                <a:schemeClr val="dk1"/>
              </a:buClr>
              <a:buSzPts val="1700"/>
              <a:buChar char="•"/>
            </a:pPr>
            <a:r>
              <a:rPr lang="en-US" sz="1700"/>
              <a:t>Employed improvement science to examine stakeholder perceptions of teacher candidate preparedness. </a:t>
            </a:r>
            <a:endParaRPr/>
          </a:p>
          <a:p>
            <a:pPr indent="-228600" lvl="0" marL="228600" rtl="0" algn="l">
              <a:lnSpc>
                <a:spcPct val="90000"/>
              </a:lnSpc>
              <a:spcBef>
                <a:spcPts val="1000"/>
              </a:spcBef>
              <a:spcAft>
                <a:spcPts val="0"/>
              </a:spcAft>
              <a:buClr>
                <a:schemeClr val="dk1"/>
              </a:buClr>
              <a:buSzPts val="1700"/>
              <a:buChar char="•"/>
            </a:pPr>
            <a:r>
              <a:rPr lang="en-US" sz="1700"/>
              <a:t>PDSA cycles</a:t>
            </a:r>
            <a:endParaRPr/>
          </a:p>
          <a:p>
            <a:pPr indent="-228600" lvl="1" marL="685800" rtl="0" algn="l">
              <a:lnSpc>
                <a:spcPct val="90000"/>
              </a:lnSpc>
              <a:spcBef>
                <a:spcPts val="500"/>
              </a:spcBef>
              <a:spcAft>
                <a:spcPts val="0"/>
              </a:spcAft>
              <a:buClr>
                <a:schemeClr val="dk1"/>
              </a:buClr>
              <a:buSzPts val="1700"/>
              <a:buChar char="•"/>
            </a:pPr>
            <a:r>
              <a:rPr lang="en-US" sz="1700"/>
              <a:t> Revised the TEA Principal Survey and First-year Teacher Survey</a:t>
            </a:r>
            <a:endParaRPr/>
          </a:p>
          <a:p>
            <a:pPr indent="-228600" lvl="1" marL="685800" rtl="0" algn="l">
              <a:lnSpc>
                <a:spcPct val="90000"/>
              </a:lnSpc>
              <a:spcBef>
                <a:spcPts val="500"/>
              </a:spcBef>
              <a:spcAft>
                <a:spcPts val="0"/>
              </a:spcAft>
              <a:buClr>
                <a:schemeClr val="dk1"/>
              </a:buClr>
              <a:buSzPts val="1700"/>
              <a:buChar char="•"/>
            </a:pPr>
            <a:r>
              <a:rPr lang="en-US" sz="1700"/>
              <a:t>Gathered data from candidates and mentor/host teachers </a:t>
            </a:r>
            <a:endParaRPr/>
          </a:p>
          <a:p>
            <a:pPr indent="-228600" lvl="1" marL="685800" rtl="0" algn="l">
              <a:lnSpc>
                <a:spcPct val="90000"/>
              </a:lnSpc>
              <a:spcBef>
                <a:spcPts val="500"/>
              </a:spcBef>
              <a:spcAft>
                <a:spcPts val="0"/>
              </a:spcAft>
              <a:buClr>
                <a:schemeClr val="dk1"/>
              </a:buClr>
              <a:buSzPts val="1700"/>
              <a:buChar char="•"/>
            </a:pPr>
            <a:r>
              <a:rPr lang="en-US" sz="1700"/>
              <a:t>Focus  on perceptions of preparedness in core instructional domains: </a:t>
            </a:r>
            <a:endParaRPr/>
          </a:p>
          <a:p>
            <a:pPr indent="-228600" lvl="2" marL="1143000" rtl="0" algn="l">
              <a:lnSpc>
                <a:spcPct val="90000"/>
              </a:lnSpc>
              <a:spcBef>
                <a:spcPts val="500"/>
              </a:spcBef>
              <a:spcAft>
                <a:spcPts val="0"/>
              </a:spcAft>
              <a:buClr>
                <a:schemeClr val="dk1"/>
              </a:buClr>
              <a:buSzPts val="1700"/>
              <a:buChar char="•"/>
            </a:pPr>
            <a:r>
              <a:rPr lang="en-US" sz="1700"/>
              <a:t>Planning, </a:t>
            </a:r>
            <a:endParaRPr/>
          </a:p>
          <a:p>
            <a:pPr indent="-228600" lvl="2" marL="1143000" rtl="0" algn="l">
              <a:lnSpc>
                <a:spcPct val="90000"/>
              </a:lnSpc>
              <a:spcBef>
                <a:spcPts val="500"/>
              </a:spcBef>
              <a:spcAft>
                <a:spcPts val="0"/>
              </a:spcAft>
              <a:buClr>
                <a:schemeClr val="dk1"/>
              </a:buClr>
              <a:buSzPts val="1700"/>
              <a:buChar char="•"/>
            </a:pPr>
            <a:r>
              <a:rPr lang="en-US" sz="1700"/>
              <a:t>Instructional Practices (including feedback, assessment, questioning, and data-driven decisions), </a:t>
            </a:r>
            <a:endParaRPr/>
          </a:p>
          <a:p>
            <a:pPr indent="-228600" lvl="2" marL="1143000" rtl="0" algn="l">
              <a:lnSpc>
                <a:spcPct val="90000"/>
              </a:lnSpc>
              <a:spcBef>
                <a:spcPts val="500"/>
              </a:spcBef>
              <a:spcAft>
                <a:spcPts val="0"/>
              </a:spcAft>
              <a:buClr>
                <a:schemeClr val="dk1"/>
              </a:buClr>
              <a:buSzPts val="1700"/>
              <a:buChar char="•"/>
            </a:pPr>
            <a:r>
              <a:rPr lang="en-US" sz="1700"/>
              <a:t>Classroom Environment, and </a:t>
            </a:r>
            <a:endParaRPr/>
          </a:p>
          <a:p>
            <a:pPr indent="-228600" lvl="2" marL="1143000" rtl="0" algn="l">
              <a:lnSpc>
                <a:spcPct val="90000"/>
              </a:lnSpc>
              <a:spcBef>
                <a:spcPts val="500"/>
              </a:spcBef>
              <a:spcAft>
                <a:spcPts val="0"/>
              </a:spcAft>
              <a:buClr>
                <a:schemeClr val="dk1"/>
              </a:buClr>
              <a:buSzPts val="1700"/>
              <a:buChar char="•"/>
            </a:pPr>
            <a:r>
              <a:rPr lang="en-US" sz="1700"/>
              <a:t>Differentiation. </a:t>
            </a:r>
            <a:endParaRPr/>
          </a:p>
          <a:p>
            <a:pPr indent="-228600" lvl="0" marL="228600" rtl="0" algn="l">
              <a:lnSpc>
                <a:spcPct val="90000"/>
              </a:lnSpc>
              <a:spcBef>
                <a:spcPts val="1000"/>
              </a:spcBef>
              <a:spcAft>
                <a:spcPts val="0"/>
              </a:spcAft>
              <a:buClr>
                <a:schemeClr val="dk1"/>
              </a:buClr>
              <a:buSzPts val="1700"/>
              <a:buChar char="•"/>
            </a:pPr>
            <a:r>
              <a:rPr lang="en-US" sz="1700"/>
              <a:t>Findings informed the development of a shared toolkit of instructional supports, designed for integration into coursework and clinical field experiences</a:t>
            </a:r>
            <a:endParaRPr/>
          </a:p>
          <a:p>
            <a:pPr indent="-120650" lvl="0" marL="228600" rtl="0" algn="l">
              <a:lnSpc>
                <a:spcPct val="90000"/>
              </a:lnSpc>
              <a:spcBef>
                <a:spcPts val="1000"/>
              </a:spcBef>
              <a:spcAft>
                <a:spcPts val="0"/>
              </a:spcAft>
              <a:buClr>
                <a:schemeClr val="dk1"/>
              </a:buClr>
              <a:buSzPts val="1700"/>
              <a:buNone/>
            </a:pPr>
            <a:r>
              <a:t/>
            </a:r>
            <a:endParaRPr sz="1700"/>
          </a:p>
          <a:p>
            <a:pPr indent="-120650" lvl="0" marL="228600" rtl="0" algn="l">
              <a:lnSpc>
                <a:spcPct val="90000"/>
              </a:lnSpc>
              <a:spcBef>
                <a:spcPts val="1000"/>
              </a:spcBef>
              <a:spcAft>
                <a:spcPts val="0"/>
              </a:spcAft>
              <a:buClr>
                <a:schemeClr val="dk1"/>
              </a:buClr>
              <a:buSzPts val="1700"/>
              <a:buNone/>
            </a:pPr>
            <a:r>
              <a:t/>
            </a:r>
            <a:endParaRPr sz="1700"/>
          </a:p>
          <a:p>
            <a:pPr indent="0" lvl="2" marL="914400" rtl="0" algn="l">
              <a:lnSpc>
                <a:spcPct val="90000"/>
              </a:lnSpc>
              <a:spcBef>
                <a:spcPts val="500"/>
              </a:spcBef>
              <a:spcAft>
                <a:spcPts val="0"/>
              </a:spcAft>
              <a:buClr>
                <a:schemeClr val="dk1"/>
              </a:buClr>
              <a:buSzPts val="1700"/>
              <a:buNone/>
            </a:pPr>
            <a:r>
              <a:t/>
            </a:r>
            <a:endParaRPr sz="1700"/>
          </a:p>
          <a:p>
            <a:pPr indent="-120650" lvl="2" marL="1143000" rtl="0" algn="l">
              <a:lnSpc>
                <a:spcPct val="90000"/>
              </a:lnSpc>
              <a:spcBef>
                <a:spcPts val="500"/>
              </a:spcBef>
              <a:spcAft>
                <a:spcPts val="0"/>
              </a:spcAft>
              <a:buClr>
                <a:schemeClr val="dk1"/>
              </a:buClr>
              <a:buSzPts val="1700"/>
              <a:buNone/>
            </a:pPr>
            <a:r>
              <a:t/>
            </a:r>
            <a:endParaRPr sz="1700"/>
          </a:p>
          <a:p>
            <a:pPr indent="-120650" lvl="1" marL="685800" rtl="0" algn="l">
              <a:lnSpc>
                <a:spcPct val="90000"/>
              </a:lnSpc>
              <a:spcBef>
                <a:spcPts val="500"/>
              </a:spcBef>
              <a:spcAft>
                <a:spcPts val="0"/>
              </a:spcAft>
              <a:buClr>
                <a:schemeClr val="dk1"/>
              </a:buClr>
              <a:buSzPts val="1700"/>
              <a:buNone/>
            </a:pPr>
            <a:r>
              <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 name="Shape 105"/>
        <p:cNvGrpSpPr/>
        <p:nvPr/>
      </p:nvGrpSpPr>
      <p:grpSpPr>
        <a:xfrm>
          <a:off x="0" y="0"/>
          <a:ext cx="0" cy="0"/>
          <a:chOff x="0" y="0"/>
          <a:chExt cx="0" cy="0"/>
        </a:xfrm>
      </p:grpSpPr>
      <p:sp>
        <p:nvSpPr>
          <p:cNvPr id="106" name="Google Shape;106;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 name="Google Shape;107;p20"/>
          <p:cNvSpPr txBox="1"/>
          <p:nvPr>
            <p:ph type="title"/>
          </p:nvPr>
        </p:nvSpPr>
        <p:spPr>
          <a:xfrm>
            <a:off x="1256522" y="591829"/>
            <a:ext cx="3939688" cy="558312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800"/>
              <a:buFont typeface="Play"/>
              <a:buNone/>
            </a:pPr>
            <a:r>
              <a:rPr lang="en-US" sz="3800"/>
              <a:t>Current challenges in teacher preparation demand urgent attention and collaborative innovation. Among the most pressing issues are:</a:t>
            </a:r>
            <a:br>
              <a:rPr lang="en-US" sz="3800"/>
            </a:br>
            <a:endParaRPr sz="3800"/>
          </a:p>
        </p:txBody>
      </p:sp>
      <p:cxnSp>
        <p:nvCxnSpPr>
          <p:cNvPr id="108" name="Google Shape;108;p20"/>
          <p:cNvCxnSpPr/>
          <p:nvPr/>
        </p:nvCxnSpPr>
        <p:spPr>
          <a:xfrm>
            <a:off x="715890" y="356812"/>
            <a:ext cx="0" cy="6492875"/>
          </a:xfrm>
          <a:prstGeom prst="straightConnector1">
            <a:avLst/>
          </a:prstGeom>
          <a:noFill/>
          <a:ln cap="sq" cmpd="sng" w="25400">
            <a:solidFill>
              <a:schemeClr val="accent1"/>
            </a:solidFill>
            <a:prstDash val="solid"/>
            <a:bevel/>
            <a:headEnd len="sm" w="sm" type="none"/>
            <a:tailEnd len="sm" w="sm" type="none"/>
          </a:ln>
        </p:spPr>
      </p:cxnSp>
      <p:sp>
        <p:nvSpPr>
          <p:cNvPr id="109" name="Google Shape;109;p20"/>
          <p:cNvSpPr/>
          <p:nvPr/>
        </p:nvSpPr>
        <p:spPr>
          <a:xfrm>
            <a:off x="11433111" y="591829"/>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0" name="Google Shape;110;p20"/>
          <p:cNvSpPr/>
          <p:nvPr/>
        </p:nvSpPr>
        <p:spPr>
          <a:xfrm>
            <a:off x="11791891" y="821124"/>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1" name="Google Shape;111;p20"/>
          <p:cNvSpPr/>
          <p:nvPr/>
        </p:nvSpPr>
        <p:spPr>
          <a:xfrm>
            <a:off x="11417571" y="1336268"/>
            <a:ext cx="127714" cy="127714"/>
          </a:xfrm>
          <a:custGeom>
            <a:rect b="b" l="l" r="r" t="t"/>
            <a:pathLst>
              <a:path extrusionOk="0" h="127714" w="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112" name="Google Shape;112;p20"/>
          <p:cNvGrpSpPr/>
          <p:nvPr/>
        </p:nvGrpSpPr>
        <p:grpSpPr>
          <a:xfrm>
            <a:off x="5492710" y="672476"/>
            <a:ext cx="5861090" cy="5501806"/>
            <a:chOff x="0" y="671"/>
            <a:chExt cx="5861090" cy="5501806"/>
          </a:xfrm>
        </p:grpSpPr>
        <p:sp>
          <p:nvSpPr>
            <p:cNvPr id="113" name="Google Shape;113;p20"/>
            <p:cNvSpPr/>
            <p:nvPr/>
          </p:nvSpPr>
          <p:spPr>
            <a:xfrm>
              <a:off x="0" y="671"/>
              <a:ext cx="5861090" cy="1571944"/>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0"/>
            <p:cNvSpPr/>
            <p:nvPr/>
          </p:nvSpPr>
          <p:spPr>
            <a:xfrm>
              <a:off x="475513" y="354359"/>
              <a:ext cx="864569" cy="86456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0"/>
            <p:cNvSpPr/>
            <p:nvPr/>
          </p:nvSpPr>
          <p:spPr>
            <a:xfrm>
              <a:off x="1815596" y="671"/>
              <a:ext cx="4045493" cy="157194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0"/>
            <p:cNvSpPr txBox="1"/>
            <p:nvPr/>
          </p:nvSpPr>
          <p:spPr>
            <a:xfrm>
              <a:off x="1815596" y="671"/>
              <a:ext cx="4045493" cy="1571944"/>
            </a:xfrm>
            <a:prstGeom prst="rect">
              <a:avLst/>
            </a:prstGeom>
            <a:noFill/>
            <a:ln>
              <a:noFill/>
            </a:ln>
          </p:spPr>
          <p:txBody>
            <a:bodyPr anchorCtr="0" anchor="ctr" bIns="166350" lIns="166350" spcFirstLastPara="1" rIns="166350" wrap="square" tIns="166350">
              <a:noAutofit/>
            </a:bodyPr>
            <a:lstStyle/>
            <a:p>
              <a:pPr indent="0" lvl="0" marL="0" marR="0" rtl="0" algn="l">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The need to clearly define what constitutes high-quality teacher preparation.</a:t>
              </a:r>
              <a:endParaRPr b="0" i="0" sz="1400" u="none" cap="none" strike="noStrike">
                <a:solidFill>
                  <a:srgbClr val="000000"/>
                </a:solidFill>
                <a:latin typeface="Arial"/>
                <a:ea typeface="Arial"/>
                <a:cs typeface="Arial"/>
                <a:sym typeface="Arial"/>
              </a:endParaRPr>
            </a:p>
          </p:txBody>
        </p:sp>
        <p:sp>
          <p:nvSpPr>
            <p:cNvPr id="117" name="Google Shape;117;p20"/>
            <p:cNvSpPr/>
            <p:nvPr/>
          </p:nvSpPr>
          <p:spPr>
            <a:xfrm>
              <a:off x="0" y="1965602"/>
              <a:ext cx="5861090" cy="1571944"/>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0"/>
            <p:cNvSpPr/>
            <p:nvPr/>
          </p:nvSpPr>
          <p:spPr>
            <a:xfrm>
              <a:off x="475513" y="2319290"/>
              <a:ext cx="864569" cy="86456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0"/>
            <p:cNvSpPr/>
            <p:nvPr/>
          </p:nvSpPr>
          <p:spPr>
            <a:xfrm>
              <a:off x="1815596" y="1965602"/>
              <a:ext cx="4045493" cy="157194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0"/>
            <p:cNvSpPr txBox="1"/>
            <p:nvPr/>
          </p:nvSpPr>
          <p:spPr>
            <a:xfrm>
              <a:off x="1815596" y="1965602"/>
              <a:ext cx="4045493" cy="1571944"/>
            </a:xfrm>
            <a:prstGeom prst="rect">
              <a:avLst/>
            </a:prstGeom>
            <a:noFill/>
            <a:ln>
              <a:noFill/>
            </a:ln>
          </p:spPr>
          <p:txBody>
            <a:bodyPr anchorCtr="0" anchor="ctr" bIns="166350" lIns="166350" spcFirstLastPara="1" rIns="166350" wrap="square" tIns="166350">
              <a:noAutofit/>
            </a:bodyPr>
            <a:lstStyle/>
            <a:p>
              <a:pPr indent="0" lvl="0" marL="0" marR="0" rtl="0" algn="l">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Significant variation in perceptions of candidate preparedness between teacher candidates and cooperating teachers.</a:t>
              </a:r>
              <a:endParaRPr b="0" i="0" sz="1400" u="none" cap="none" strike="noStrike">
                <a:solidFill>
                  <a:srgbClr val="000000"/>
                </a:solidFill>
                <a:latin typeface="Arial"/>
                <a:ea typeface="Arial"/>
                <a:cs typeface="Arial"/>
                <a:sym typeface="Arial"/>
              </a:endParaRPr>
            </a:p>
          </p:txBody>
        </p:sp>
        <p:sp>
          <p:nvSpPr>
            <p:cNvPr id="121" name="Google Shape;121;p20"/>
            <p:cNvSpPr/>
            <p:nvPr/>
          </p:nvSpPr>
          <p:spPr>
            <a:xfrm>
              <a:off x="0" y="3930533"/>
              <a:ext cx="5861090" cy="1571944"/>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20"/>
            <p:cNvSpPr/>
            <p:nvPr/>
          </p:nvSpPr>
          <p:spPr>
            <a:xfrm>
              <a:off x="475513" y="4284221"/>
              <a:ext cx="864569" cy="86456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0"/>
            <p:cNvSpPr/>
            <p:nvPr/>
          </p:nvSpPr>
          <p:spPr>
            <a:xfrm>
              <a:off x="1815596" y="3930533"/>
              <a:ext cx="4045493" cy="157194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0"/>
            <p:cNvSpPr txBox="1"/>
            <p:nvPr/>
          </p:nvSpPr>
          <p:spPr>
            <a:xfrm>
              <a:off x="1815596" y="3930533"/>
              <a:ext cx="4045493" cy="1571944"/>
            </a:xfrm>
            <a:prstGeom prst="rect">
              <a:avLst/>
            </a:prstGeom>
            <a:noFill/>
            <a:ln>
              <a:noFill/>
            </a:ln>
          </p:spPr>
          <p:txBody>
            <a:bodyPr anchorCtr="0" anchor="ctr" bIns="166350" lIns="166350" spcFirstLastPara="1" rIns="166350" wrap="square" tIns="166350">
              <a:noAutofit/>
            </a:bodyPr>
            <a:lstStyle/>
            <a:p>
              <a:pPr indent="0" lvl="0" marL="0" marR="0" rtl="0" algn="l">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Arial"/>
                  <a:ea typeface="Arial"/>
                  <a:cs typeface="Arial"/>
                  <a:sym typeface="Arial"/>
                </a:rPr>
                <a:t>Potential disconnects between coursework and the authentic expectations of classroom practice, which can lead to misalignment in perceived preparedness.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8" name="Shape 128"/>
        <p:cNvGrpSpPr/>
        <p:nvPr/>
      </p:nvGrpSpPr>
      <p:grpSpPr>
        <a:xfrm>
          <a:off x="0" y="0"/>
          <a:ext cx="0" cy="0"/>
          <a:chOff x="0" y="0"/>
          <a:chExt cx="0" cy="0"/>
        </a:xfrm>
      </p:grpSpPr>
      <p:sp>
        <p:nvSpPr>
          <p:cNvPr id="129" name="Google Shape;129;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0" name="Google Shape;130;p21"/>
          <p:cNvSpPr/>
          <p:nvPr/>
        </p:nvSpPr>
        <p:spPr>
          <a:xfrm>
            <a:off x="321732" y="321733"/>
            <a:ext cx="11546828" cy="6214534"/>
          </a:xfrm>
          <a:custGeom>
            <a:rect b="b" l="l" r="r" t="t"/>
            <a:pathLst>
              <a:path extrusionOk="0" h="6214534" w="11546828">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509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1" name="Google Shape;131;p21"/>
          <p:cNvSpPr/>
          <p:nvPr/>
        </p:nvSpPr>
        <p:spPr>
          <a:xfrm flipH="1">
            <a:off x="8576720" y="3335867"/>
            <a:ext cx="3291840" cy="3200400"/>
          </a:xfrm>
          <a:prstGeom prst="rtTriangl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 name="Google Shape;132;p21"/>
          <p:cNvSpPr/>
          <p:nvPr/>
        </p:nvSpPr>
        <p:spPr>
          <a:xfrm>
            <a:off x="641774" y="623275"/>
            <a:ext cx="10905053" cy="560788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 name="Google Shape;133;p21"/>
          <p:cNvSpPr txBox="1"/>
          <p:nvPr>
            <p:ph type="title"/>
          </p:nvPr>
        </p:nvSpPr>
        <p:spPr>
          <a:xfrm>
            <a:off x="1006900" y="1188625"/>
            <a:ext cx="3471300" cy="44808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6600"/>
              <a:buFont typeface="Play"/>
              <a:buNone/>
            </a:pPr>
            <a:r>
              <a:rPr lang="en-US" sz="6600"/>
              <a:t>Purpose of the Study</a:t>
            </a:r>
            <a:endParaRPr/>
          </a:p>
        </p:txBody>
      </p:sp>
      <p:cxnSp>
        <p:nvCxnSpPr>
          <p:cNvPr id="134" name="Google Shape;134;p21"/>
          <p:cNvCxnSpPr/>
          <p:nvPr/>
        </p:nvCxnSpPr>
        <p:spPr>
          <a:xfrm>
            <a:off x="4654296" y="1852863"/>
            <a:ext cx="0" cy="3236495"/>
          </a:xfrm>
          <a:prstGeom prst="straightConnector1">
            <a:avLst/>
          </a:prstGeom>
          <a:noFill/>
          <a:ln cap="sq" cmpd="sng" w="19050">
            <a:solidFill>
              <a:srgbClr val="3F3F3F"/>
            </a:solidFill>
            <a:prstDash val="solid"/>
            <a:miter lim="800000"/>
            <a:headEnd len="sm" w="sm" type="none"/>
            <a:tailEnd len="sm" w="sm" type="none"/>
          </a:ln>
        </p:spPr>
      </p:cxnSp>
      <p:sp>
        <p:nvSpPr>
          <p:cNvPr id="135" name="Google Shape;135;p21"/>
          <p:cNvSpPr txBox="1"/>
          <p:nvPr>
            <p:ph idx="1" type="body"/>
          </p:nvPr>
        </p:nvSpPr>
        <p:spPr>
          <a:xfrm>
            <a:off x="5138928" y="1338729"/>
            <a:ext cx="4795584" cy="41805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sz="2400"/>
              <a:t>Examine stakeholder perspectives across our three universities on teacher candidate preparedness in:</a:t>
            </a:r>
            <a:endParaRPr/>
          </a:p>
          <a:p>
            <a:pPr indent="0" lvl="0" marL="0" rtl="0" algn="l">
              <a:lnSpc>
                <a:spcPct val="90000"/>
              </a:lnSpc>
              <a:spcBef>
                <a:spcPts val="1000"/>
              </a:spcBef>
              <a:spcAft>
                <a:spcPts val="0"/>
              </a:spcAft>
              <a:buClr>
                <a:schemeClr val="dk1"/>
              </a:buClr>
              <a:buSzPts val="2800"/>
              <a:buNone/>
            </a:pPr>
            <a:r>
              <a:t/>
            </a:r>
            <a:endParaRPr sz="2400"/>
          </a:p>
          <a:p>
            <a:pPr indent="-228600" lvl="0" marL="228600" rtl="0" algn="l">
              <a:lnSpc>
                <a:spcPct val="90000"/>
              </a:lnSpc>
              <a:spcBef>
                <a:spcPts val="1000"/>
              </a:spcBef>
              <a:spcAft>
                <a:spcPts val="0"/>
              </a:spcAft>
              <a:buClr>
                <a:schemeClr val="dk1"/>
              </a:buClr>
              <a:buSzPts val="2800"/>
              <a:buChar char="•"/>
            </a:pPr>
            <a:r>
              <a:rPr lang="en-US" sz="2400"/>
              <a:t>Planning</a:t>
            </a:r>
            <a:endParaRPr/>
          </a:p>
          <a:p>
            <a:pPr indent="-228600" lvl="0" marL="228600" rtl="0" algn="l">
              <a:lnSpc>
                <a:spcPct val="90000"/>
              </a:lnSpc>
              <a:spcBef>
                <a:spcPts val="1000"/>
              </a:spcBef>
              <a:spcAft>
                <a:spcPts val="0"/>
              </a:spcAft>
              <a:buClr>
                <a:schemeClr val="dk1"/>
              </a:buClr>
              <a:buSzPts val="2800"/>
              <a:buChar char="•"/>
            </a:pPr>
            <a:r>
              <a:rPr lang="en-US" sz="2400"/>
              <a:t>Instructional Practices</a:t>
            </a:r>
            <a:endParaRPr/>
          </a:p>
          <a:p>
            <a:pPr indent="-228600" lvl="0" marL="228600" rtl="0" algn="l">
              <a:lnSpc>
                <a:spcPct val="90000"/>
              </a:lnSpc>
              <a:spcBef>
                <a:spcPts val="1000"/>
              </a:spcBef>
              <a:spcAft>
                <a:spcPts val="0"/>
              </a:spcAft>
              <a:buClr>
                <a:schemeClr val="dk1"/>
              </a:buClr>
              <a:buSzPts val="2800"/>
              <a:buChar char="•"/>
            </a:pPr>
            <a:r>
              <a:rPr lang="en-US" sz="2400"/>
              <a:t>Classroom Environment</a:t>
            </a:r>
            <a:endParaRPr/>
          </a:p>
          <a:p>
            <a:pPr indent="-228600" lvl="0" marL="228600" rtl="0" algn="l">
              <a:lnSpc>
                <a:spcPct val="90000"/>
              </a:lnSpc>
              <a:spcBef>
                <a:spcPts val="1000"/>
              </a:spcBef>
              <a:spcAft>
                <a:spcPts val="0"/>
              </a:spcAft>
              <a:buClr>
                <a:schemeClr val="dk1"/>
              </a:buClr>
              <a:buSzPts val="2800"/>
              <a:buChar char="•"/>
            </a:pPr>
            <a:r>
              <a:rPr lang="en-US" sz="2400"/>
              <a:t>Differentiation</a:t>
            </a:r>
            <a:endParaRPr/>
          </a:p>
          <a:p>
            <a:pPr indent="0" lvl="0" marL="0" rtl="0" algn="l">
              <a:lnSpc>
                <a:spcPct val="90000"/>
              </a:lnSpc>
              <a:spcBef>
                <a:spcPts val="1000"/>
              </a:spcBef>
              <a:spcAft>
                <a:spcPts val="0"/>
              </a:spcAft>
              <a:buClr>
                <a:schemeClr val="dk1"/>
              </a:buClr>
              <a:buSzPts val="2400"/>
              <a:buNone/>
            </a:pPr>
            <a:r>
              <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2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 name="Google Shape;141;p22"/>
          <p:cNvSpPr txBox="1"/>
          <p:nvPr>
            <p:ph type="title"/>
          </p:nvPr>
        </p:nvSpPr>
        <p:spPr>
          <a:xfrm>
            <a:off x="5297762" y="329184"/>
            <a:ext cx="6251110"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n-US" sz="5400"/>
              <a:t>Research Question</a:t>
            </a:r>
            <a:endParaRPr/>
          </a:p>
        </p:txBody>
      </p:sp>
      <p:pic>
        <p:nvPicPr>
          <p:cNvPr descr="Drawings on colorful paper" id="142" name="Google Shape;142;p22"/>
          <p:cNvPicPr preferRelativeResize="0"/>
          <p:nvPr/>
        </p:nvPicPr>
        <p:blipFill rotWithShape="1">
          <a:blip r:embed="rId3">
            <a:alphaModFix/>
          </a:blip>
          <a:srcRect b="-1" l="17206" r="37463" t="0"/>
          <a:stretch/>
        </p:blipFill>
        <p:spPr>
          <a:xfrm>
            <a:off x="1" y="10"/>
            <a:ext cx="4657344" cy="685799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143" name="Google Shape;143;p22"/>
          <p:cNvSpPr/>
          <p:nvPr/>
        </p:nvSpPr>
        <p:spPr>
          <a:xfrm>
            <a:off x="5297762" y="2374947"/>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4" name="Google Shape;144;p22"/>
          <p:cNvSpPr txBox="1"/>
          <p:nvPr>
            <p:ph idx="1" type="body"/>
          </p:nvPr>
        </p:nvSpPr>
        <p:spPr>
          <a:xfrm>
            <a:off x="5297762" y="2706624"/>
            <a:ext cx="6251110" cy="348386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200"/>
              <a:buNone/>
            </a:pPr>
            <a:r>
              <a:rPr lang="en-US" sz="2200"/>
              <a:t>How do stakeholders perceive teacher candidate preparedness in the core methods: Planning,</a:t>
            </a:r>
            <a:endParaRPr/>
          </a:p>
          <a:p>
            <a:pPr indent="0" lvl="0" marL="0" rtl="0" algn="l">
              <a:lnSpc>
                <a:spcPct val="90000"/>
              </a:lnSpc>
              <a:spcBef>
                <a:spcPts val="0"/>
              </a:spcBef>
              <a:spcAft>
                <a:spcPts val="0"/>
              </a:spcAft>
              <a:buClr>
                <a:schemeClr val="dk1"/>
              </a:buClr>
              <a:buSzPts val="2200"/>
              <a:buNone/>
            </a:pPr>
            <a:r>
              <a:rPr lang="en-US" sz="2200"/>
              <a:t> Instructional Practices, Classroom Environment, and Differentiation?</a:t>
            </a:r>
            <a:endParaRPr/>
          </a:p>
          <a:p>
            <a:pPr indent="0" lvl="0" marL="0" rtl="0" algn="l">
              <a:lnSpc>
                <a:spcPct val="90000"/>
              </a:lnSpc>
              <a:spcBef>
                <a:spcPts val="0"/>
              </a:spcBef>
              <a:spcAft>
                <a:spcPts val="0"/>
              </a:spcAft>
              <a:buClr>
                <a:schemeClr val="dk1"/>
              </a:buClr>
              <a:buSzPts val="2200"/>
              <a:buNone/>
            </a:pPr>
            <a:r>
              <a:t/>
            </a:r>
            <a:endParaRPr sz="2200"/>
          </a:p>
          <a:p>
            <a:pPr indent="-228600" lvl="0" marL="228600" rtl="0" algn="l">
              <a:lnSpc>
                <a:spcPct val="90000"/>
              </a:lnSpc>
              <a:spcBef>
                <a:spcPts val="1000"/>
              </a:spcBef>
              <a:spcAft>
                <a:spcPts val="0"/>
              </a:spcAft>
              <a:buClr>
                <a:schemeClr val="dk1"/>
              </a:buClr>
              <a:buSzPts val="2800"/>
              <a:buChar char="•"/>
            </a:pPr>
            <a:r>
              <a:rPr lang="en-US" sz="2200"/>
              <a:t>With Instructional Practices including: Academic Feedback, Assessment, Questioning, Data Driven Decisions</a:t>
            </a:r>
            <a:endParaRPr/>
          </a:p>
          <a:p>
            <a:pPr indent="-88900" lvl="0" marL="228600" rtl="0" algn="l">
              <a:lnSpc>
                <a:spcPct val="90000"/>
              </a:lnSpc>
              <a:spcBef>
                <a:spcPts val="1000"/>
              </a:spcBef>
              <a:spcAft>
                <a:spcPts val="0"/>
              </a:spcAft>
              <a:buClr>
                <a:schemeClr val="dk1"/>
              </a:buClr>
              <a:buSzPts val="2200"/>
              <a:buNone/>
            </a:pPr>
            <a:r>
              <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type="title"/>
          </p:nvPr>
        </p:nvSpPr>
        <p:spPr>
          <a:xfrm>
            <a:off x="838200" y="365125"/>
            <a:ext cx="10515600" cy="1006475"/>
          </a:xfrm>
          <a:prstGeom prst="rect">
            <a:avLst/>
          </a:prstGeom>
          <a:noFill/>
          <a:ln>
            <a:noFill/>
          </a:ln>
        </p:spPr>
        <p:txBody>
          <a:bodyPr anchorCtr="0" anchor="t" bIns="60950" lIns="121900" spcFirstLastPara="1" rIns="121900" wrap="square" tIns="60950">
            <a:normAutofit/>
          </a:bodyPr>
          <a:lstStyle/>
          <a:p>
            <a:pPr indent="0" lvl="0" marL="0" rtl="0" algn="ctr">
              <a:lnSpc>
                <a:spcPct val="90000"/>
              </a:lnSpc>
              <a:spcBef>
                <a:spcPts val="0"/>
              </a:spcBef>
              <a:spcAft>
                <a:spcPts val="0"/>
              </a:spcAft>
              <a:buClr>
                <a:schemeClr val="dk1"/>
              </a:buClr>
              <a:buSzPts val="4400"/>
              <a:buFont typeface="Play"/>
              <a:buNone/>
            </a:pPr>
            <a:r>
              <a:rPr lang="en-US"/>
              <a:t>Study Design and Methods</a:t>
            </a:r>
            <a:endParaRPr/>
          </a:p>
        </p:txBody>
      </p:sp>
      <p:sp>
        <p:nvSpPr>
          <p:cNvPr id="151" name="Google Shape;151;p23"/>
          <p:cNvSpPr txBox="1"/>
          <p:nvPr>
            <p:ph idx="1" type="body"/>
          </p:nvPr>
        </p:nvSpPr>
        <p:spPr>
          <a:xfrm>
            <a:off x="609601" y="1175657"/>
            <a:ext cx="9376913" cy="4950507"/>
          </a:xfrm>
          <a:prstGeom prst="rect">
            <a:avLst/>
          </a:prstGeom>
          <a:noFill/>
          <a:ln>
            <a:noFill/>
          </a:ln>
        </p:spPr>
        <p:txBody>
          <a:bodyPr anchorCtr="0" anchor="t" bIns="60950" lIns="121900" spcFirstLastPara="1" rIns="121900" wrap="square" tIns="60950">
            <a:normAutofit fontScale="25000" lnSpcReduction="20000"/>
          </a:bodyPr>
          <a:lstStyle/>
          <a:p>
            <a:pPr indent="-228600" lvl="0" marL="228600" rtl="0" algn="l">
              <a:lnSpc>
                <a:spcPct val="90000"/>
              </a:lnSpc>
              <a:spcBef>
                <a:spcPts val="1000"/>
              </a:spcBef>
              <a:spcAft>
                <a:spcPts val="0"/>
              </a:spcAft>
              <a:buClr>
                <a:schemeClr val="dk1"/>
              </a:buClr>
              <a:buSzPct val="100000"/>
              <a:buNone/>
            </a:pPr>
            <a:r>
              <a:t/>
            </a:r>
            <a:endParaRPr b="1" sz="1600">
              <a:latin typeface="Arial"/>
              <a:ea typeface="Arial"/>
              <a:cs typeface="Arial"/>
              <a:sym typeface="Arial"/>
            </a:endParaRPr>
          </a:p>
          <a:p>
            <a:pPr indent="-228600" lvl="0" marL="228600" rtl="0" algn="l">
              <a:lnSpc>
                <a:spcPct val="90000"/>
              </a:lnSpc>
              <a:spcBef>
                <a:spcPts val="1000"/>
              </a:spcBef>
              <a:spcAft>
                <a:spcPts val="0"/>
              </a:spcAft>
              <a:buClr>
                <a:srgbClr val="000000"/>
              </a:buClr>
              <a:buSzPct val="100000"/>
              <a:buNone/>
            </a:pPr>
            <a:r>
              <a:rPr b="1" lang="en-US" sz="8000">
                <a:solidFill>
                  <a:srgbClr val="000000"/>
                </a:solidFill>
                <a:latin typeface="Arial"/>
                <a:ea typeface="Arial"/>
                <a:cs typeface="Arial"/>
                <a:sym typeface="Arial"/>
              </a:rPr>
              <a:t>Type: </a:t>
            </a:r>
            <a:r>
              <a:rPr lang="en-US" sz="8000">
                <a:solidFill>
                  <a:srgbClr val="000000"/>
                </a:solidFill>
                <a:latin typeface="Arial"/>
                <a:ea typeface="Arial"/>
                <a:cs typeface="Arial"/>
                <a:sym typeface="Arial"/>
              </a:rPr>
              <a:t>Conducted multi-stakeholder program evaluation</a:t>
            </a:r>
            <a:endParaRPr/>
          </a:p>
          <a:p>
            <a:pPr indent="-228600" lvl="0" marL="228600" rtl="0" algn="l">
              <a:lnSpc>
                <a:spcPct val="90000"/>
              </a:lnSpc>
              <a:spcBef>
                <a:spcPts val="1000"/>
              </a:spcBef>
              <a:spcAft>
                <a:spcPts val="0"/>
              </a:spcAft>
              <a:buClr>
                <a:schemeClr val="dk1"/>
              </a:buClr>
              <a:buSzPct val="100000"/>
              <a:buNone/>
            </a:pPr>
            <a:r>
              <a:t/>
            </a:r>
            <a:endParaRPr sz="8000">
              <a:solidFill>
                <a:srgbClr val="000000"/>
              </a:solidFill>
              <a:latin typeface="Arial"/>
              <a:ea typeface="Arial"/>
              <a:cs typeface="Arial"/>
              <a:sym typeface="Arial"/>
            </a:endParaRPr>
          </a:p>
          <a:p>
            <a:pPr indent="0" lvl="0" marL="0" rtl="0" algn="l">
              <a:lnSpc>
                <a:spcPct val="90000"/>
              </a:lnSpc>
              <a:spcBef>
                <a:spcPts val="1000"/>
              </a:spcBef>
              <a:spcAft>
                <a:spcPts val="0"/>
              </a:spcAft>
              <a:buClr>
                <a:srgbClr val="000000"/>
              </a:buClr>
              <a:buSzPct val="100000"/>
              <a:buNone/>
            </a:pPr>
            <a:r>
              <a:rPr b="1" lang="en-US" sz="8000">
                <a:solidFill>
                  <a:srgbClr val="000000"/>
                </a:solidFill>
                <a:latin typeface="Arial"/>
                <a:ea typeface="Arial"/>
                <a:cs typeface="Arial"/>
                <a:sym typeface="Arial"/>
              </a:rPr>
              <a:t>Approach: </a:t>
            </a:r>
            <a:r>
              <a:rPr lang="en-US" sz="8000"/>
              <a:t>Multi-stakeholder survey design.</a:t>
            </a:r>
            <a:endParaRPr/>
          </a:p>
          <a:p>
            <a:pPr indent="0" lvl="0" marL="0" rtl="0" algn="l">
              <a:lnSpc>
                <a:spcPct val="90000"/>
              </a:lnSpc>
              <a:spcBef>
                <a:spcPts val="1000"/>
              </a:spcBef>
              <a:spcAft>
                <a:spcPts val="0"/>
              </a:spcAft>
              <a:buClr>
                <a:schemeClr val="dk1"/>
              </a:buClr>
              <a:buSzPct val="100000"/>
              <a:buNone/>
            </a:pPr>
            <a:r>
              <a:t/>
            </a:r>
            <a:endParaRPr sz="8000"/>
          </a:p>
          <a:p>
            <a:pPr indent="0" lvl="0" marL="0" rtl="0" algn="l">
              <a:lnSpc>
                <a:spcPct val="90000"/>
              </a:lnSpc>
              <a:spcBef>
                <a:spcPts val="1000"/>
              </a:spcBef>
              <a:spcAft>
                <a:spcPts val="0"/>
              </a:spcAft>
              <a:buClr>
                <a:schemeClr val="dk1"/>
              </a:buClr>
              <a:buSzPct val="100000"/>
              <a:buNone/>
            </a:pPr>
            <a:r>
              <a:rPr b="1" lang="en-US" sz="8000"/>
              <a:t>Participants: </a:t>
            </a:r>
            <a:r>
              <a:rPr lang="en-US" sz="8000"/>
              <a:t>Teacher candidates (n=95) and cooperating teachers (n=89)</a:t>
            </a:r>
            <a:endParaRPr/>
          </a:p>
          <a:p>
            <a:pPr indent="0" lvl="0" marL="0" rtl="0" algn="l">
              <a:lnSpc>
                <a:spcPct val="90000"/>
              </a:lnSpc>
              <a:spcBef>
                <a:spcPts val="1000"/>
              </a:spcBef>
              <a:spcAft>
                <a:spcPts val="0"/>
              </a:spcAft>
              <a:buClr>
                <a:schemeClr val="dk1"/>
              </a:buClr>
              <a:buSzPct val="100000"/>
              <a:buNone/>
            </a:pPr>
            <a:r>
              <a:t/>
            </a:r>
            <a:endParaRPr sz="8000"/>
          </a:p>
          <a:p>
            <a:pPr indent="0" lvl="0" marL="0" rtl="0" algn="l">
              <a:lnSpc>
                <a:spcPct val="90000"/>
              </a:lnSpc>
              <a:spcBef>
                <a:spcPts val="1000"/>
              </a:spcBef>
              <a:spcAft>
                <a:spcPts val="0"/>
              </a:spcAft>
              <a:buClr>
                <a:schemeClr val="dk1"/>
              </a:buClr>
              <a:buSzPct val="100000"/>
              <a:buNone/>
            </a:pPr>
            <a:r>
              <a:rPr b="1" lang="en-US" sz="8000"/>
              <a:t>Data Collection:</a:t>
            </a:r>
            <a:endParaRPr/>
          </a:p>
          <a:p>
            <a:pPr indent="-228600" lvl="1" marL="685800" rtl="0" algn="l">
              <a:lnSpc>
                <a:spcPct val="90000"/>
              </a:lnSpc>
              <a:spcBef>
                <a:spcPts val="500"/>
              </a:spcBef>
              <a:spcAft>
                <a:spcPts val="0"/>
              </a:spcAft>
              <a:buClr>
                <a:schemeClr val="dk1"/>
              </a:buClr>
              <a:buSzPct val="100000"/>
              <a:buChar char="•"/>
            </a:pPr>
            <a:r>
              <a:rPr lang="en-US" sz="8000"/>
              <a:t>Likert-scale survey questions</a:t>
            </a:r>
            <a:endParaRPr/>
          </a:p>
          <a:p>
            <a:pPr indent="-228600" lvl="1" marL="685800" rtl="0" algn="l">
              <a:lnSpc>
                <a:spcPct val="90000"/>
              </a:lnSpc>
              <a:spcBef>
                <a:spcPts val="500"/>
              </a:spcBef>
              <a:spcAft>
                <a:spcPts val="0"/>
              </a:spcAft>
              <a:buClr>
                <a:schemeClr val="dk1"/>
              </a:buClr>
              <a:buSzPct val="100000"/>
              <a:buChar char="•"/>
            </a:pPr>
            <a:r>
              <a:rPr lang="en-US" sz="8000"/>
              <a:t>One open-ended item for improvement suggestions</a:t>
            </a:r>
            <a:endParaRPr/>
          </a:p>
          <a:p>
            <a:pPr indent="0" lvl="1" marL="457200" rtl="0" algn="l">
              <a:lnSpc>
                <a:spcPct val="90000"/>
              </a:lnSpc>
              <a:spcBef>
                <a:spcPts val="500"/>
              </a:spcBef>
              <a:spcAft>
                <a:spcPts val="0"/>
              </a:spcAft>
              <a:buClr>
                <a:schemeClr val="dk1"/>
              </a:buClr>
              <a:buSzPct val="100000"/>
              <a:buNone/>
            </a:pPr>
            <a:r>
              <a:t/>
            </a:r>
            <a:endParaRPr sz="8000"/>
          </a:p>
          <a:p>
            <a:pPr indent="0" lvl="0" marL="0" rtl="0" algn="l">
              <a:lnSpc>
                <a:spcPct val="90000"/>
              </a:lnSpc>
              <a:spcBef>
                <a:spcPts val="1000"/>
              </a:spcBef>
              <a:spcAft>
                <a:spcPts val="0"/>
              </a:spcAft>
              <a:buClr>
                <a:schemeClr val="dk1"/>
              </a:buClr>
              <a:buSzPct val="100000"/>
              <a:buNone/>
            </a:pPr>
            <a:r>
              <a:rPr b="1" lang="en-US" sz="8000"/>
              <a:t>Data Analysis:</a:t>
            </a:r>
            <a:endParaRPr/>
          </a:p>
          <a:p>
            <a:pPr indent="-228600" lvl="1" marL="685800" rtl="0" algn="l">
              <a:lnSpc>
                <a:spcPct val="90000"/>
              </a:lnSpc>
              <a:spcBef>
                <a:spcPts val="500"/>
              </a:spcBef>
              <a:spcAft>
                <a:spcPts val="0"/>
              </a:spcAft>
              <a:buClr>
                <a:schemeClr val="dk1"/>
              </a:buClr>
              <a:buSzPct val="100000"/>
              <a:buChar char="•"/>
            </a:pPr>
            <a:r>
              <a:rPr lang="en-US" sz="8000"/>
              <a:t>Descriptive statistics + thematic coding for qualitative responses</a:t>
            </a:r>
            <a:endParaRPr/>
          </a:p>
          <a:p>
            <a:pPr indent="0" lvl="0" marL="0" rtl="0" algn="l">
              <a:lnSpc>
                <a:spcPct val="90000"/>
              </a:lnSpc>
              <a:spcBef>
                <a:spcPts val="1000"/>
              </a:spcBef>
              <a:spcAft>
                <a:spcPts val="0"/>
              </a:spcAft>
              <a:buClr>
                <a:schemeClr val="dk1"/>
              </a:buClr>
              <a:buSzPct val="100000"/>
              <a:buNone/>
            </a:pPr>
            <a:r>
              <a:t/>
            </a:r>
            <a:endParaRPr b="1" sz="3500">
              <a:solidFill>
                <a:srgbClr val="000000"/>
              </a:solidFill>
              <a:latin typeface="Arial"/>
              <a:ea typeface="Arial"/>
              <a:cs typeface="Arial"/>
              <a:sym typeface="Arial"/>
            </a:endParaRPr>
          </a:p>
          <a:p>
            <a:pPr indent="0" lvl="0" marL="0" rtl="0" algn="l">
              <a:lnSpc>
                <a:spcPct val="90000"/>
              </a:lnSpc>
              <a:spcBef>
                <a:spcPts val="1000"/>
              </a:spcBef>
              <a:spcAft>
                <a:spcPts val="0"/>
              </a:spcAft>
              <a:buClr>
                <a:schemeClr val="dk1"/>
              </a:buClr>
              <a:buSzPct val="100000"/>
              <a:buNone/>
            </a:pPr>
            <a:r>
              <a:t/>
            </a:r>
            <a:endParaRPr sz="3500">
              <a:solidFill>
                <a:srgbClr val="000000"/>
              </a:solidFill>
              <a:latin typeface="Arial"/>
              <a:ea typeface="Arial"/>
              <a:cs typeface="Arial"/>
              <a:sym typeface="Arial"/>
            </a:endParaRPr>
          </a:p>
          <a:p>
            <a:pPr indent="0" lvl="0" marL="0" rtl="0" algn="l">
              <a:lnSpc>
                <a:spcPct val="90000"/>
              </a:lnSpc>
              <a:spcBef>
                <a:spcPts val="1000"/>
              </a:spcBef>
              <a:spcAft>
                <a:spcPts val="0"/>
              </a:spcAft>
              <a:buClr>
                <a:schemeClr val="dk1"/>
              </a:buClr>
              <a:buSzPct val="100000"/>
              <a:buNone/>
            </a:pPr>
            <a:br>
              <a:rPr lang="en-US"/>
            </a:b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24"/>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 name="Google Shape;157;p24"/>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3100"/>
              <a:buFont typeface="Play"/>
              <a:buNone/>
            </a:pPr>
            <a:r>
              <a:rPr b="1" lang="en-US" sz="3100">
                <a:solidFill>
                  <a:schemeClr val="accent1"/>
                </a:solidFill>
                <a:latin typeface="Play"/>
                <a:ea typeface="Play"/>
                <a:cs typeface="Play"/>
                <a:sym typeface="Play"/>
              </a:rPr>
              <a:t>1. How effectively do you design clear, well-organized, and sequential lessons that align with state content standards?</a:t>
            </a:r>
            <a:br>
              <a:rPr b="1" lang="en-US" sz="3100">
                <a:solidFill>
                  <a:schemeClr val="accent1"/>
                </a:solidFill>
                <a:latin typeface="Play"/>
                <a:ea typeface="Play"/>
                <a:cs typeface="Play"/>
                <a:sym typeface="Play"/>
              </a:rPr>
            </a:br>
            <a:r>
              <a:rPr i="1" lang="en-US" sz="3100">
                <a:solidFill>
                  <a:schemeClr val="accent1"/>
                </a:solidFill>
                <a:latin typeface="Play"/>
                <a:ea typeface="Play"/>
                <a:cs typeface="Play"/>
                <a:sym typeface="Play"/>
              </a:rPr>
              <a:t>(Aligned with Dimension 1.1: Standards and Alignment)</a:t>
            </a:r>
            <a:br>
              <a:rPr lang="en-US" sz="3100">
                <a:solidFill>
                  <a:schemeClr val="accent1"/>
                </a:solidFill>
                <a:latin typeface="Play"/>
                <a:ea typeface="Play"/>
                <a:cs typeface="Play"/>
                <a:sym typeface="Play"/>
              </a:rPr>
            </a:br>
            <a:endParaRPr sz="3100">
              <a:solidFill>
                <a:schemeClr val="accent1"/>
              </a:solidFill>
              <a:latin typeface="Play"/>
              <a:ea typeface="Play"/>
              <a:cs typeface="Play"/>
              <a:sym typeface="Play"/>
            </a:endParaRPr>
          </a:p>
        </p:txBody>
      </p:sp>
      <p:cxnSp>
        <p:nvCxnSpPr>
          <p:cNvPr id="158" name="Google Shape;158;p24"/>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159" name="Google Shape;159;p24"/>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2%</a:t>
            </a:r>
            <a:endParaRPr/>
          </a:p>
          <a:p>
            <a:pPr indent="-127000" lvl="0" marL="0" rtl="0" algn="l">
              <a:lnSpc>
                <a:spcPct val="90000"/>
              </a:lnSpc>
              <a:spcBef>
                <a:spcPts val="1000"/>
              </a:spcBef>
              <a:spcAft>
                <a:spcPts val="0"/>
              </a:spcAft>
              <a:buClr>
                <a:schemeClr val="dk1"/>
              </a:buClr>
              <a:buSzPts val="2000"/>
              <a:buChar char="•"/>
            </a:pPr>
            <a:r>
              <a:rPr lang="en-US" sz="2000"/>
              <a:t>Developing: 14%</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67%</a:t>
            </a:r>
            <a:endParaRPr/>
          </a:p>
          <a:p>
            <a:pPr indent="-127000" lvl="0" marL="0" rtl="0" algn="l">
              <a:lnSpc>
                <a:spcPct val="90000"/>
              </a:lnSpc>
              <a:spcBef>
                <a:spcPts val="1000"/>
              </a:spcBef>
              <a:spcAft>
                <a:spcPts val="0"/>
              </a:spcAft>
              <a:buClr>
                <a:schemeClr val="dk1"/>
              </a:buClr>
              <a:buSzPts val="2000"/>
              <a:buChar char="•"/>
            </a:pPr>
            <a:r>
              <a:rPr lang="en-US" sz="2000"/>
              <a:t>Accomplished: 17%</a:t>
            </a:r>
            <a:endParaRPr/>
          </a:p>
        </p:txBody>
      </p:sp>
      <p:sp>
        <p:nvSpPr>
          <p:cNvPr id="160" name="Google Shape;160;p24"/>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0%</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27%</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52%</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21%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4" name="Shape 164"/>
        <p:cNvGrpSpPr/>
        <p:nvPr/>
      </p:nvGrpSpPr>
      <p:grpSpPr>
        <a:xfrm>
          <a:off x="0" y="0"/>
          <a:ext cx="0" cy="0"/>
          <a:chOff x="0" y="0"/>
          <a:chExt cx="0" cy="0"/>
        </a:xfrm>
      </p:grpSpPr>
      <p:sp>
        <p:nvSpPr>
          <p:cNvPr id="165" name="Google Shape;165;p25"/>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 name="Google Shape;166;p25"/>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3100"/>
              <a:buFont typeface="Play"/>
              <a:buNone/>
            </a:pPr>
            <a:r>
              <a:rPr b="1" lang="en-US" sz="3100">
                <a:solidFill>
                  <a:schemeClr val="accent1"/>
                </a:solidFill>
                <a:latin typeface="Play"/>
                <a:ea typeface="Play"/>
                <a:cs typeface="Play"/>
                <a:sym typeface="Play"/>
              </a:rPr>
              <a:t>2. How effectively do you incorporate engaging, flexible activities to encourage higher-order thinking?</a:t>
            </a:r>
            <a:br>
              <a:rPr b="1" lang="en-US" sz="3100">
                <a:solidFill>
                  <a:schemeClr val="accent1"/>
                </a:solidFill>
                <a:latin typeface="Play"/>
                <a:ea typeface="Play"/>
                <a:cs typeface="Play"/>
                <a:sym typeface="Play"/>
              </a:rPr>
            </a:br>
            <a:r>
              <a:rPr i="1" lang="en-US" sz="3100">
                <a:solidFill>
                  <a:schemeClr val="accent1"/>
                </a:solidFill>
                <a:latin typeface="Play"/>
                <a:ea typeface="Play"/>
                <a:cs typeface="Play"/>
                <a:sym typeface="Play"/>
              </a:rPr>
              <a:t>(Aligned with Dimensions 1.1 and 1.4)</a:t>
            </a:r>
            <a:br>
              <a:rPr lang="en-US" sz="3100">
                <a:solidFill>
                  <a:schemeClr val="accent1"/>
                </a:solidFill>
                <a:latin typeface="Play"/>
                <a:ea typeface="Play"/>
                <a:cs typeface="Play"/>
                <a:sym typeface="Play"/>
              </a:rPr>
            </a:br>
            <a:endParaRPr sz="3100">
              <a:solidFill>
                <a:schemeClr val="accent1"/>
              </a:solidFill>
              <a:latin typeface="Play"/>
              <a:ea typeface="Play"/>
              <a:cs typeface="Play"/>
              <a:sym typeface="Play"/>
            </a:endParaRPr>
          </a:p>
        </p:txBody>
      </p:sp>
      <p:cxnSp>
        <p:nvCxnSpPr>
          <p:cNvPr id="167" name="Google Shape;167;p25"/>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168" name="Google Shape;168;p25"/>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5%</a:t>
            </a:r>
            <a:endParaRPr/>
          </a:p>
          <a:p>
            <a:pPr indent="-127000" lvl="0" marL="0" rtl="0" algn="l">
              <a:lnSpc>
                <a:spcPct val="90000"/>
              </a:lnSpc>
              <a:spcBef>
                <a:spcPts val="1000"/>
              </a:spcBef>
              <a:spcAft>
                <a:spcPts val="0"/>
              </a:spcAft>
              <a:buClr>
                <a:schemeClr val="dk1"/>
              </a:buClr>
              <a:buSzPts val="2000"/>
              <a:buChar char="•"/>
            </a:pPr>
            <a:r>
              <a:rPr lang="en-US" sz="2000"/>
              <a:t>Developing: 21%</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60%</a:t>
            </a:r>
            <a:endParaRPr/>
          </a:p>
          <a:p>
            <a:pPr indent="-127000" lvl="0" marL="0" rtl="0" algn="l">
              <a:lnSpc>
                <a:spcPct val="90000"/>
              </a:lnSpc>
              <a:spcBef>
                <a:spcPts val="1000"/>
              </a:spcBef>
              <a:spcAft>
                <a:spcPts val="0"/>
              </a:spcAft>
              <a:buClr>
                <a:schemeClr val="dk1"/>
              </a:buClr>
              <a:buSzPts val="2000"/>
              <a:buChar char="•"/>
            </a:pPr>
            <a:r>
              <a:rPr lang="en-US" sz="2000"/>
              <a:t>Accomplished: 14%</a:t>
            </a:r>
            <a:endParaRPr/>
          </a:p>
        </p:txBody>
      </p:sp>
      <p:sp>
        <p:nvSpPr>
          <p:cNvPr id="169" name="Google Shape;169;p25"/>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7%</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29%</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50%</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14%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sp>
        <p:nvSpPr>
          <p:cNvPr id="174" name="Google Shape;174;p26"/>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5" name="Google Shape;175;p26"/>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400"/>
              <a:buFont typeface="Play"/>
              <a:buNone/>
            </a:pPr>
            <a:r>
              <a:rPr b="1" lang="en-US" sz="2400">
                <a:solidFill>
                  <a:schemeClr val="accent1"/>
                </a:solidFill>
                <a:latin typeface="Play"/>
                <a:ea typeface="Play"/>
                <a:cs typeface="Play"/>
                <a:sym typeface="Play"/>
              </a:rPr>
              <a:t>3. To what extent do you demonstrate knowledge of students' prior knowledge, experiences, and learning needs by planning lessons with activities and materials that are relevant and appropriate?</a:t>
            </a:r>
            <a:br>
              <a:rPr b="1" lang="en-US" sz="2400">
                <a:solidFill>
                  <a:schemeClr val="accent1"/>
                </a:solidFill>
                <a:latin typeface="Play"/>
                <a:ea typeface="Play"/>
                <a:cs typeface="Play"/>
                <a:sym typeface="Play"/>
              </a:rPr>
            </a:br>
            <a:r>
              <a:rPr i="1" lang="en-US" sz="2400">
                <a:solidFill>
                  <a:schemeClr val="accent1"/>
                </a:solidFill>
                <a:latin typeface="Play"/>
                <a:ea typeface="Play"/>
                <a:cs typeface="Play"/>
                <a:sym typeface="Play"/>
              </a:rPr>
              <a:t>(Aligned with Dimensions 1.3 and 1.4)</a:t>
            </a:r>
            <a:br>
              <a:rPr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176" name="Google Shape;176;p26"/>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177" name="Google Shape;177;p26"/>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2%</a:t>
            </a:r>
            <a:endParaRPr/>
          </a:p>
          <a:p>
            <a:pPr indent="-127000" lvl="0" marL="0" rtl="0" algn="l">
              <a:lnSpc>
                <a:spcPct val="90000"/>
              </a:lnSpc>
              <a:spcBef>
                <a:spcPts val="1000"/>
              </a:spcBef>
              <a:spcAft>
                <a:spcPts val="0"/>
              </a:spcAft>
              <a:buClr>
                <a:schemeClr val="dk1"/>
              </a:buClr>
              <a:buSzPts val="2000"/>
              <a:buChar char="•"/>
            </a:pPr>
            <a:r>
              <a:rPr lang="en-US" sz="2000"/>
              <a:t>Developing: 14%</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57%</a:t>
            </a:r>
            <a:endParaRPr/>
          </a:p>
          <a:p>
            <a:pPr indent="-127000" lvl="0" marL="0" rtl="0" algn="l">
              <a:lnSpc>
                <a:spcPct val="90000"/>
              </a:lnSpc>
              <a:spcBef>
                <a:spcPts val="1000"/>
              </a:spcBef>
              <a:spcAft>
                <a:spcPts val="0"/>
              </a:spcAft>
              <a:buClr>
                <a:schemeClr val="dk1"/>
              </a:buClr>
              <a:buSzPts val="2000"/>
              <a:buChar char="•"/>
            </a:pPr>
            <a:r>
              <a:rPr lang="en-US" sz="2000"/>
              <a:t>Accomplished: 26%</a:t>
            </a:r>
            <a:endParaRPr/>
          </a:p>
        </p:txBody>
      </p:sp>
      <p:sp>
        <p:nvSpPr>
          <p:cNvPr id="178" name="Google Shape;178;p26"/>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5%</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32%</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50%</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13%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2" name="Shape 182"/>
        <p:cNvGrpSpPr/>
        <p:nvPr/>
      </p:nvGrpSpPr>
      <p:grpSpPr>
        <a:xfrm>
          <a:off x="0" y="0"/>
          <a:ext cx="0" cy="0"/>
          <a:chOff x="0" y="0"/>
          <a:chExt cx="0" cy="0"/>
        </a:xfrm>
      </p:grpSpPr>
      <p:sp>
        <p:nvSpPr>
          <p:cNvPr id="183" name="Google Shape;183;p30"/>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4" name="Google Shape;184;p30"/>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400"/>
              <a:buFont typeface="Play"/>
              <a:buNone/>
            </a:pPr>
            <a:r>
              <a:rPr b="1" i="1" lang="en-US" sz="2400">
                <a:solidFill>
                  <a:schemeClr val="accent1"/>
                </a:solidFill>
                <a:latin typeface="Play"/>
                <a:ea typeface="Play"/>
                <a:cs typeface="Play"/>
                <a:sym typeface="Play"/>
              </a:rPr>
              <a:t>7. How effectively do you establish and implement clear classroom routines and procedures that create a safe, accessible, and organized environment for student learning?</a:t>
            </a:r>
            <a:br>
              <a:rPr b="1" i="1" lang="en-US" sz="2400">
                <a:solidFill>
                  <a:schemeClr val="accent1"/>
                </a:solidFill>
                <a:latin typeface="Play"/>
                <a:ea typeface="Play"/>
                <a:cs typeface="Play"/>
                <a:sym typeface="Play"/>
              </a:rPr>
            </a:br>
            <a:r>
              <a:rPr b="1" i="1" lang="en-US" sz="2400">
                <a:solidFill>
                  <a:schemeClr val="accent1"/>
                </a:solidFill>
                <a:latin typeface="Play"/>
                <a:ea typeface="Play"/>
                <a:cs typeface="Play"/>
                <a:sym typeface="Play"/>
              </a:rPr>
              <a:t>(</a:t>
            </a:r>
            <a:r>
              <a:rPr i="1" lang="en-US" sz="2400">
                <a:solidFill>
                  <a:schemeClr val="accent1"/>
                </a:solidFill>
                <a:latin typeface="Play"/>
                <a:ea typeface="Play"/>
                <a:cs typeface="Play"/>
                <a:sym typeface="Play"/>
              </a:rPr>
              <a:t>Aligned with Dimension 3.1: Classroom Environment, Routines, and Procedures</a:t>
            </a:r>
            <a:r>
              <a:rPr b="1" i="1" lang="en-US" sz="2400">
                <a:solidFill>
                  <a:schemeClr val="accent1"/>
                </a:solidFill>
                <a:latin typeface="Play"/>
                <a:ea typeface="Play"/>
                <a:cs typeface="Play"/>
                <a:sym typeface="Play"/>
              </a:rPr>
              <a:t>)</a:t>
            </a:r>
            <a:br>
              <a:rPr b="1" i="1"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185" name="Google Shape;185;p30"/>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186" name="Google Shape;186;p30"/>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2%</a:t>
            </a:r>
            <a:endParaRPr/>
          </a:p>
          <a:p>
            <a:pPr indent="-127000" lvl="0" marL="0" rtl="0" algn="l">
              <a:lnSpc>
                <a:spcPct val="90000"/>
              </a:lnSpc>
              <a:spcBef>
                <a:spcPts val="1000"/>
              </a:spcBef>
              <a:spcAft>
                <a:spcPts val="0"/>
              </a:spcAft>
              <a:buClr>
                <a:schemeClr val="dk1"/>
              </a:buClr>
              <a:buSzPts val="2000"/>
              <a:buChar char="•"/>
            </a:pPr>
            <a:r>
              <a:rPr lang="en-US" sz="2000"/>
              <a:t>Developing: 7%</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69%</a:t>
            </a:r>
            <a:endParaRPr/>
          </a:p>
          <a:p>
            <a:pPr indent="-127000" lvl="0" marL="0" rtl="0" algn="l">
              <a:lnSpc>
                <a:spcPct val="90000"/>
              </a:lnSpc>
              <a:spcBef>
                <a:spcPts val="1000"/>
              </a:spcBef>
              <a:spcAft>
                <a:spcPts val="0"/>
              </a:spcAft>
              <a:buClr>
                <a:schemeClr val="dk1"/>
              </a:buClr>
              <a:buSzPts val="2000"/>
              <a:buChar char="•"/>
            </a:pPr>
            <a:r>
              <a:rPr lang="en-US" sz="2000"/>
              <a:t>Accomplished: 21%</a:t>
            </a:r>
            <a:endParaRPr/>
          </a:p>
        </p:txBody>
      </p:sp>
      <p:sp>
        <p:nvSpPr>
          <p:cNvPr id="187" name="Google Shape;187;p30"/>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4%</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14%</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28%</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21%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27"/>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27"/>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800"/>
              <a:buFont typeface="Play"/>
              <a:buNone/>
            </a:pPr>
            <a:r>
              <a:rPr b="1" lang="en-US" sz="2800">
                <a:solidFill>
                  <a:schemeClr val="accent1"/>
                </a:solidFill>
                <a:latin typeface="Play"/>
                <a:ea typeface="Play"/>
                <a:cs typeface="Play"/>
                <a:sym typeface="Play"/>
              </a:rPr>
              <a:t>4. How effectively do you use formal and informal assessments to measure student progress and inform instructional planning?</a:t>
            </a:r>
            <a:br>
              <a:rPr lang="en-US" sz="2800">
                <a:solidFill>
                  <a:schemeClr val="accent1"/>
                </a:solidFill>
                <a:latin typeface="Play"/>
                <a:ea typeface="Play"/>
                <a:cs typeface="Play"/>
                <a:sym typeface="Play"/>
              </a:rPr>
            </a:br>
            <a:r>
              <a:rPr i="1" lang="en-US" sz="2800">
                <a:solidFill>
                  <a:schemeClr val="accent1"/>
                </a:solidFill>
                <a:latin typeface="Play"/>
                <a:ea typeface="Play"/>
                <a:cs typeface="Play"/>
                <a:sym typeface="Play"/>
              </a:rPr>
              <a:t>(Aligned with Dimension 1.2: Data and Assessment)</a:t>
            </a:r>
            <a:br>
              <a:rPr lang="en-US" sz="2800">
                <a:solidFill>
                  <a:schemeClr val="accent1"/>
                </a:solidFill>
                <a:latin typeface="Play"/>
                <a:ea typeface="Play"/>
                <a:cs typeface="Play"/>
                <a:sym typeface="Play"/>
              </a:rPr>
            </a:br>
            <a:endParaRPr sz="2800">
              <a:solidFill>
                <a:schemeClr val="accent1"/>
              </a:solidFill>
              <a:latin typeface="Play"/>
              <a:ea typeface="Play"/>
              <a:cs typeface="Play"/>
              <a:sym typeface="Play"/>
            </a:endParaRPr>
          </a:p>
        </p:txBody>
      </p:sp>
      <p:cxnSp>
        <p:nvCxnSpPr>
          <p:cNvPr id="194" name="Google Shape;194;p27"/>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195" name="Google Shape;195;p27"/>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5%</a:t>
            </a:r>
            <a:endParaRPr/>
          </a:p>
          <a:p>
            <a:pPr indent="-127000" lvl="0" marL="0" rtl="0" algn="l">
              <a:lnSpc>
                <a:spcPct val="90000"/>
              </a:lnSpc>
              <a:spcBef>
                <a:spcPts val="1000"/>
              </a:spcBef>
              <a:spcAft>
                <a:spcPts val="0"/>
              </a:spcAft>
              <a:buClr>
                <a:schemeClr val="dk1"/>
              </a:buClr>
              <a:buSzPts val="2000"/>
              <a:buChar char="•"/>
            </a:pPr>
            <a:r>
              <a:rPr lang="en-US" sz="2000"/>
              <a:t>Developing: 19%</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57%</a:t>
            </a:r>
            <a:endParaRPr/>
          </a:p>
          <a:p>
            <a:pPr indent="-127000" lvl="0" marL="0" rtl="0" algn="l">
              <a:lnSpc>
                <a:spcPct val="90000"/>
              </a:lnSpc>
              <a:spcBef>
                <a:spcPts val="1000"/>
              </a:spcBef>
              <a:spcAft>
                <a:spcPts val="0"/>
              </a:spcAft>
              <a:buClr>
                <a:schemeClr val="dk1"/>
              </a:buClr>
              <a:buSzPts val="2000"/>
              <a:buChar char="•"/>
            </a:pPr>
            <a:r>
              <a:rPr lang="en-US" sz="2000"/>
              <a:t>Accomplished: 19%</a:t>
            </a:r>
            <a:endParaRPr/>
          </a:p>
        </p:txBody>
      </p:sp>
      <p:sp>
        <p:nvSpPr>
          <p:cNvPr id="196" name="Google Shape;196;p27"/>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2%</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29%</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48%</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21%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28"/>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2" name="Google Shape;202;p28"/>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800"/>
              <a:buFont typeface="Play"/>
              <a:buNone/>
            </a:pPr>
            <a:r>
              <a:rPr b="1" i="1" lang="en-US" sz="2800">
                <a:solidFill>
                  <a:schemeClr val="accent1"/>
                </a:solidFill>
                <a:latin typeface="Play"/>
                <a:ea typeface="Play"/>
                <a:cs typeface="Play"/>
                <a:sym typeface="Play"/>
              </a:rPr>
              <a:t>5. To what extent do you provide specific, timely, and actionable feedback to students to support student growth and achievement?</a:t>
            </a:r>
            <a:br>
              <a:rPr lang="en-US" sz="2800">
                <a:solidFill>
                  <a:schemeClr val="accent1"/>
                </a:solidFill>
                <a:latin typeface="Play"/>
                <a:ea typeface="Play"/>
                <a:cs typeface="Play"/>
                <a:sym typeface="Play"/>
              </a:rPr>
            </a:br>
            <a:r>
              <a:rPr i="1" lang="en-US" sz="2800">
                <a:solidFill>
                  <a:schemeClr val="accent1"/>
                </a:solidFill>
                <a:latin typeface="Play"/>
                <a:ea typeface="Play"/>
                <a:cs typeface="Play"/>
                <a:sym typeface="Play"/>
              </a:rPr>
              <a:t>(Aligned with Dimension 1.2: Data and Assessment)</a:t>
            </a:r>
            <a:br>
              <a:rPr lang="en-US" sz="2800">
                <a:solidFill>
                  <a:schemeClr val="accent1"/>
                </a:solidFill>
                <a:latin typeface="Play"/>
                <a:ea typeface="Play"/>
                <a:cs typeface="Play"/>
                <a:sym typeface="Play"/>
              </a:rPr>
            </a:br>
            <a:endParaRPr sz="2800">
              <a:solidFill>
                <a:schemeClr val="accent1"/>
              </a:solidFill>
              <a:latin typeface="Play"/>
              <a:ea typeface="Play"/>
              <a:cs typeface="Play"/>
              <a:sym typeface="Play"/>
            </a:endParaRPr>
          </a:p>
        </p:txBody>
      </p:sp>
      <p:cxnSp>
        <p:nvCxnSpPr>
          <p:cNvPr id="203" name="Google Shape;203;p28"/>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204" name="Google Shape;204;p28"/>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4%</a:t>
            </a:r>
            <a:endParaRPr/>
          </a:p>
          <a:p>
            <a:pPr indent="-127000" lvl="0" marL="0" rtl="0" algn="l">
              <a:lnSpc>
                <a:spcPct val="90000"/>
              </a:lnSpc>
              <a:spcBef>
                <a:spcPts val="1000"/>
              </a:spcBef>
              <a:spcAft>
                <a:spcPts val="0"/>
              </a:spcAft>
              <a:buClr>
                <a:schemeClr val="dk1"/>
              </a:buClr>
              <a:buSzPts val="2000"/>
              <a:buChar char="•"/>
            </a:pPr>
            <a:r>
              <a:rPr lang="en-US" sz="2000"/>
              <a:t>Developing: 23%</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46%</a:t>
            </a:r>
            <a:endParaRPr/>
          </a:p>
          <a:p>
            <a:pPr indent="-127000" lvl="0" marL="0" rtl="0" algn="l">
              <a:lnSpc>
                <a:spcPct val="90000"/>
              </a:lnSpc>
              <a:spcBef>
                <a:spcPts val="1000"/>
              </a:spcBef>
              <a:spcAft>
                <a:spcPts val="0"/>
              </a:spcAft>
              <a:buClr>
                <a:schemeClr val="dk1"/>
              </a:buClr>
              <a:buSzPts val="2000"/>
              <a:buChar char="•"/>
            </a:pPr>
            <a:r>
              <a:rPr lang="en-US" sz="2000"/>
              <a:t>Accomplished: 27%</a:t>
            </a:r>
            <a:endParaRPr/>
          </a:p>
        </p:txBody>
      </p:sp>
      <p:sp>
        <p:nvSpPr>
          <p:cNvPr id="205" name="Google Shape;205;p28"/>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5%</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19%</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57%</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19%</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sp>
        <p:nvSpPr>
          <p:cNvPr id="210" name="Google Shape;210;p29"/>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p29"/>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400"/>
              <a:buFont typeface="Play"/>
              <a:buNone/>
            </a:pPr>
            <a:r>
              <a:rPr b="1" i="1" lang="en-US" sz="2400">
                <a:solidFill>
                  <a:schemeClr val="accent1"/>
                </a:solidFill>
                <a:latin typeface="Play"/>
                <a:ea typeface="Play"/>
                <a:cs typeface="Play"/>
                <a:sym typeface="Play"/>
              </a:rPr>
              <a:t>6. How effectively do you use clear and accurate communication, including questioning techniques, to engage students in deeper learning and meaningful discussions?</a:t>
            </a:r>
            <a:br>
              <a:rPr lang="en-US" sz="2400">
                <a:solidFill>
                  <a:schemeClr val="accent1"/>
                </a:solidFill>
                <a:latin typeface="Play"/>
                <a:ea typeface="Play"/>
                <a:cs typeface="Play"/>
                <a:sym typeface="Play"/>
              </a:rPr>
            </a:br>
            <a:r>
              <a:rPr i="1" lang="en-US" sz="2400">
                <a:solidFill>
                  <a:schemeClr val="accent1"/>
                </a:solidFill>
                <a:latin typeface="Play"/>
                <a:ea typeface="Play"/>
                <a:cs typeface="Play"/>
                <a:sym typeface="Play"/>
              </a:rPr>
              <a:t>(Aligned with Dimension 2.3: Communication)</a:t>
            </a:r>
            <a:br>
              <a:rPr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212" name="Google Shape;212;p29"/>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213" name="Google Shape;213;p29"/>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2%</a:t>
            </a:r>
            <a:endParaRPr/>
          </a:p>
          <a:p>
            <a:pPr indent="-127000" lvl="0" marL="0" rtl="0" algn="l">
              <a:lnSpc>
                <a:spcPct val="90000"/>
              </a:lnSpc>
              <a:spcBef>
                <a:spcPts val="1000"/>
              </a:spcBef>
              <a:spcAft>
                <a:spcPts val="0"/>
              </a:spcAft>
              <a:buClr>
                <a:schemeClr val="dk1"/>
              </a:buClr>
              <a:buSzPts val="2000"/>
              <a:buChar char="•"/>
            </a:pPr>
            <a:r>
              <a:rPr lang="en-US" sz="2000"/>
              <a:t>Developing: 26%</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50%</a:t>
            </a:r>
            <a:endParaRPr/>
          </a:p>
          <a:p>
            <a:pPr indent="-127000" lvl="0" marL="0" rtl="0" algn="l">
              <a:lnSpc>
                <a:spcPct val="90000"/>
              </a:lnSpc>
              <a:spcBef>
                <a:spcPts val="1000"/>
              </a:spcBef>
              <a:spcAft>
                <a:spcPts val="0"/>
              </a:spcAft>
              <a:buClr>
                <a:schemeClr val="dk1"/>
              </a:buClr>
              <a:buSzPts val="2000"/>
              <a:buChar char="•"/>
            </a:pPr>
            <a:r>
              <a:rPr lang="en-US" sz="2000"/>
              <a:t>Accomplished: 21%</a:t>
            </a:r>
            <a:endParaRPr/>
          </a:p>
        </p:txBody>
      </p:sp>
      <p:sp>
        <p:nvSpPr>
          <p:cNvPr id="214" name="Google Shape;214;p29"/>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4%</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25%</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54%</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18%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sp>
        <p:nvSpPr>
          <p:cNvPr id="219" name="Google Shape;219;p31"/>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0" name="Google Shape;220;p31"/>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400"/>
              <a:buFont typeface="Play"/>
              <a:buNone/>
            </a:pPr>
            <a:r>
              <a:rPr b="1" i="1" lang="en-US" sz="2400">
                <a:solidFill>
                  <a:schemeClr val="accent1"/>
                </a:solidFill>
                <a:latin typeface="Play"/>
                <a:ea typeface="Play"/>
                <a:cs typeface="Play"/>
                <a:sym typeface="Play"/>
              </a:rPr>
              <a:t>8. To what extent do you promote a respectful and collaborative classroom culture by managing student behavior effectively and fostering positive student interactions?</a:t>
            </a:r>
            <a:br>
              <a:rPr b="1" i="1" lang="en-US" sz="2400">
                <a:solidFill>
                  <a:schemeClr val="accent1"/>
                </a:solidFill>
                <a:latin typeface="Play"/>
                <a:ea typeface="Play"/>
                <a:cs typeface="Play"/>
                <a:sym typeface="Play"/>
              </a:rPr>
            </a:br>
            <a:r>
              <a:rPr b="1" i="1" lang="en-US" sz="2400">
                <a:solidFill>
                  <a:schemeClr val="accent1"/>
                </a:solidFill>
                <a:latin typeface="Play"/>
                <a:ea typeface="Play"/>
                <a:cs typeface="Play"/>
                <a:sym typeface="Play"/>
              </a:rPr>
              <a:t>(</a:t>
            </a:r>
            <a:r>
              <a:rPr i="1" lang="en-US" sz="2400">
                <a:solidFill>
                  <a:schemeClr val="accent1"/>
                </a:solidFill>
                <a:latin typeface="Play"/>
                <a:ea typeface="Play"/>
                <a:cs typeface="Play"/>
                <a:sym typeface="Play"/>
              </a:rPr>
              <a:t>Aligned with Dimensions 3.2: Managing Student Behavior and 3.3: Classroom Culture</a:t>
            </a:r>
            <a:r>
              <a:rPr b="1" i="1" lang="en-US" sz="2400">
                <a:solidFill>
                  <a:schemeClr val="accent1"/>
                </a:solidFill>
                <a:latin typeface="Play"/>
                <a:ea typeface="Play"/>
                <a:cs typeface="Play"/>
                <a:sym typeface="Play"/>
              </a:rPr>
              <a:t>)</a:t>
            </a:r>
            <a:br>
              <a:rPr b="1" i="1"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221" name="Google Shape;221;p31"/>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222" name="Google Shape;222;p31"/>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2%</a:t>
            </a:r>
            <a:endParaRPr/>
          </a:p>
          <a:p>
            <a:pPr indent="-127000" lvl="0" marL="0" rtl="0" algn="l">
              <a:lnSpc>
                <a:spcPct val="90000"/>
              </a:lnSpc>
              <a:spcBef>
                <a:spcPts val="1000"/>
              </a:spcBef>
              <a:spcAft>
                <a:spcPts val="0"/>
              </a:spcAft>
              <a:buClr>
                <a:schemeClr val="dk1"/>
              </a:buClr>
              <a:buSzPts val="2000"/>
              <a:buChar char="•"/>
            </a:pPr>
            <a:r>
              <a:rPr lang="en-US" sz="2000"/>
              <a:t>Developing: 7%</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63%</a:t>
            </a:r>
            <a:endParaRPr/>
          </a:p>
          <a:p>
            <a:pPr indent="-127000" lvl="0" marL="0" rtl="0" algn="l">
              <a:lnSpc>
                <a:spcPct val="90000"/>
              </a:lnSpc>
              <a:spcBef>
                <a:spcPts val="1000"/>
              </a:spcBef>
              <a:spcAft>
                <a:spcPts val="0"/>
              </a:spcAft>
              <a:buClr>
                <a:schemeClr val="dk1"/>
              </a:buClr>
              <a:buSzPts val="2000"/>
              <a:buChar char="•"/>
            </a:pPr>
            <a:r>
              <a:rPr lang="en-US" sz="2000"/>
              <a:t>Accomplished: 27%</a:t>
            </a:r>
            <a:endParaRPr/>
          </a:p>
        </p:txBody>
      </p:sp>
      <p:sp>
        <p:nvSpPr>
          <p:cNvPr id="223" name="Google Shape;223;p31"/>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0%</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Developing: 23%</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Proficient: 39%</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36%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32"/>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9" name="Google Shape;229;p32"/>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accent1"/>
              </a:buClr>
              <a:buSzPts val="2400"/>
              <a:buFont typeface="Play"/>
              <a:buNone/>
            </a:pPr>
            <a:r>
              <a:rPr b="1" i="1" lang="en-US" sz="2400">
                <a:solidFill>
                  <a:schemeClr val="accent1"/>
                </a:solidFill>
                <a:latin typeface="Play"/>
                <a:ea typeface="Play"/>
                <a:cs typeface="Play"/>
                <a:sym typeface="Play"/>
              </a:rPr>
              <a:t>9. How effectively do you adapt instruction using differentiated methods, materials, and strategies to support deeper learning and effective effort?</a:t>
            </a:r>
            <a:br>
              <a:rPr b="1" i="1" lang="en-US" sz="2400">
                <a:solidFill>
                  <a:schemeClr val="accent1"/>
                </a:solidFill>
                <a:latin typeface="Play"/>
                <a:ea typeface="Play"/>
                <a:cs typeface="Play"/>
                <a:sym typeface="Play"/>
              </a:rPr>
            </a:br>
            <a:r>
              <a:rPr b="1" i="1" lang="en-US" sz="2400">
                <a:solidFill>
                  <a:schemeClr val="accent1"/>
                </a:solidFill>
                <a:latin typeface="Play"/>
                <a:ea typeface="Play"/>
                <a:cs typeface="Play"/>
                <a:sym typeface="Play"/>
              </a:rPr>
              <a:t>(</a:t>
            </a:r>
            <a:r>
              <a:rPr i="1" lang="en-US" sz="2400">
                <a:solidFill>
                  <a:schemeClr val="accent1"/>
                </a:solidFill>
                <a:latin typeface="Play"/>
                <a:ea typeface="Play"/>
                <a:cs typeface="Play"/>
                <a:sym typeface="Play"/>
              </a:rPr>
              <a:t>Aligned with Dimension 2.3: Communication and 2.4: Differentiation</a:t>
            </a:r>
            <a:r>
              <a:rPr b="1" i="1" lang="en-US" sz="2400">
                <a:solidFill>
                  <a:schemeClr val="accent1"/>
                </a:solidFill>
                <a:latin typeface="Play"/>
                <a:ea typeface="Play"/>
                <a:cs typeface="Play"/>
                <a:sym typeface="Play"/>
              </a:rPr>
              <a:t>)</a:t>
            </a:r>
            <a:br>
              <a:rPr b="1" i="1"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230" name="Google Shape;230;p32"/>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231" name="Google Shape;231;p32"/>
          <p:cNvSpPr txBox="1"/>
          <p:nvPr>
            <p:ph idx="1" type="body"/>
          </p:nvPr>
        </p:nvSpPr>
        <p:spPr>
          <a:xfrm>
            <a:off x="4976030" y="963507"/>
            <a:ext cx="6250940" cy="2304627"/>
          </a:xfrm>
          <a:prstGeom prst="rect">
            <a:avLst/>
          </a:prstGeom>
          <a:noFill/>
          <a:ln>
            <a:noFill/>
          </a:ln>
        </p:spPr>
        <p:txBody>
          <a:bodyPr anchorCtr="0" anchor="b" bIns="45700" lIns="91425" spcFirstLastPara="1" rIns="91425" wrap="square" tIns="45700">
            <a:normAutofit/>
          </a:bodyPr>
          <a:lstStyle/>
          <a:p>
            <a:pPr indent="-127000" lvl="0" marL="0" rtl="0" algn="l">
              <a:lnSpc>
                <a:spcPct val="90000"/>
              </a:lnSpc>
              <a:spcBef>
                <a:spcPts val="0"/>
              </a:spcBef>
              <a:spcAft>
                <a:spcPts val="0"/>
              </a:spcAft>
              <a:buClr>
                <a:schemeClr val="dk1"/>
              </a:buClr>
              <a:buSzPts val="2000"/>
              <a:buChar char="•"/>
            </a:pPr>
            <a:r>
              <a:rPr lang="en-US" sz="2000" u="sng"/>
              <a:t>Candidate Survey</a:t>
            </a:r>
            <a:endParaRPr/>
          </a:p>
          <a:p>
            <a:pPr indent="-127000" lvl="0" marL="0" rtl="0" algn="l">
              <a:lnSpc>
                <a:spcPct val="90000"/>
              </a:lnSpc>
              <a:spcBef>
                <a:spcPts val="1000"/>
              </a:spcBef>
              <a:spcAft>
                <a:spcPts val="0"/>
              </a:spcAft>
              <a:buClr>
                <a:schemeClr val="dk1"/>
              </a:buClr>
              <a:buSzPts val="2000"/>
              <a:buChar char="•"/>
            </a:pPr>
            <a:r>
              <a:rPr lang="en-US" sz="2000"/>
              <a:t>Improvement Needed: 2%</a:t>
            </a:r>
            <a:endParaRPr/>
          </a:p>
          <a:p>
            <a:pPr indent="-127000" lvl="0" marL="0" rtl="0" algn="l">
              <a:lnSpc>
                <a:spcPct val="90000"/>
              </a:lnSpc>
              <a:spcBef>
                <a:spcPts val="1000"/>
              </a:spcBef>
              <a:spcAft>
                <a:spcPts val="0"/>
              </a:spcAft>
              <a:buClr>
                <a:schemeClr val="dk1"/>
              </a:buClr>
              <a:buSzPts val="2000"/>
              <a:buChar char="•"/>
            </a:pPr>
            <a:r>
              <a:rPr lang="en-US" sz="2000"/>
              <a:t>Developing: 29%</a:t>
            </a:r>
            <a:endParaRPr/>
          </a:p>
          <a:p>
            <a:pPr indent="-127000" lvl="0" marL="0" rtl="0" algn="l">
              <a:lnSpc>
                <a:spcPct val="90000"/>
              </a:lnSpc>
              <a:spcBef>
                <a:spcPts val="1000"/>
              </a:spcBef>
              <a:spcAft>
                <a:spcPts val="0"/>
              </a:spcAft>
              <a:buClr>
                <a:schemeClr val="dk1"/>
              </a:buClr>
              <a:buSzPts val="2000"/>
              <a:buChar char="•"/>
            </a:pPr>
            <a:r>
              <a:rPr lang="en-US" sz="2000">
                <a:highlight>
                  <a:srgbClr val="FFFF00"/>
                </a:highlight>
              </a:rPr>
              <a:t>Proficient: 50%</a:t>
            </a:r>
            <a:endParaRPr/>
          </a:p>
          <a:p>
            <a:pPr indent="-127000" lvl="0" marL="0" rtl="0" algn="l">
              <a:lnSpc>
                <a:spcPct val="90000"/>
              </a:lnSpc>
              <a:spcBef>
                <a:spcPts val="1000"/>
              </a:spcBef>
              <a:spcAft>
                <a:spcPts val="0"/>
              </a:spcAft>
              <a:buClr>
                <a:schemeClr val="dk1"/>
              </a:buClr>
              <a:buSzPts val="2000"/>
              <a:buChar char="•"/>
            </a:pPr>
            <a:r>
              <a:rPr lang="en-US" sz="2000"/>
              <a:t>Accomplished: 19%</a:t>
            </a:r>
            <a:endParaRPr/>
          </a:p>
        </p:txBody>
      </p:sp>
      <p:sp>
        <p:nvSpPr>
          <p:cNvPr id="232" name="Google Shape;232;p32"/>
          <p:cNvSpPr txBox="1"/>
          <p:nvPr/>
        </p:nvSpPr>
        <p:spPr>
          <a:xfrm>
            <a:off x="4976030" y="3589866"/>
            <a:ext cx="6250940" cy="2304628"/>
          </a:xfrm>
          <a:prstGeom prst="rect">
            <a:avLst/>
          </a:prstGeom>
          <a:noFill/>
          <a:ln>
            <a:noFill/>
          </a:ln>
        </p:spPr>
        <p:txBody>
          <a:bodyPr anchorCtr="0" anchor="t" bIns="45700" lIns="91425" spcFirstLastPara="1" rIns="91425" wrap="square" tIns="45700">
            <a:normAutofit/>
          </a:bodyPr>
          <a:lstStyle/>
          <a:p>
            <a:pPr indent="-127000" lvl="0" marL="0" marR="0" rtl="0" algn="l">
              <a:lnSpc>
                <a:spcPct val="90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Cooperating Teacher Survey</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Improvement Needed: 4%</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highlight>
                  <a:srgbClr val="FFFF00"/>
                </a:highlight>
                <a:latin typeface="Arial"/>
                <a:ea typeface="Arial"/>
                <a:cs typeface="Arial"/>
                <a:sym typeface="Arial"/>
              </a:rPr>
              <a:t>Developing: 43%</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Proficient: 39%</a:t>
            </a:r>
            <a:endParaRPr b="0" i="0" sz="1400" u="none" cap="none" strike="noStrike">
              <a:solidFill>
                <a:srgbClr val="000000"/>
              </a:solidFill>
              <a:latin typeface="Arial"/>
              <a:ea typeface="Arial"/>
              <a:cs typeface="Arial"/>
              <a:sym typeface="Arial"/>
            </a:endParaRPr>
          </a:p>
          <a:p>
            <a:pPr indent="-127000" lvl="0" marL="0" marR="0" rtl="0" algn="l">
              <a:lnSpc>
                <a:spcPct val="90000"/>
              </a:lnSpc>
              <a:spcBef>
                <a:spcPts val="10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Accomplished: 14%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33"/>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8" name="Google Shape;238;p33"/>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fontScale="90000"/>
          </a:bodyPr>
          <a:lstStyle/>
          <a:p>
            <a:pPr indent="0" lvl="0" marL="0" rtl="0" algn="r">
              <a:lnSpc>
                <a:spcPct val="90000"/>
              </a:lnSpc>
              <a:spcBef>
                <a:spcPts val="0"/>
              </a:spcBef>
              <a:spcAft>
                <a:spcPts val="0"/>
              </a:spcAft>
              <a:buClr>
                <a:schemeClr val="accent1"/>
              </a:buClr>
              <a:buSzPct val="100000"/>
              <a:buFont typeface="Play"/>
              <a:buNone/>
            </a:pPr>
            <a:r>
              <a:rPr b="1" i="1" lang="en-US" sz="2400">
                <a:solidFill>
                  <a:schemeClr val="accent1"/>
                </a:solidFill>
                <a:latin typeface="Play"/>
                <a:ea typeface="Play"/>
                <a:cs typeface="Play"/>
                <a:sym typeface="Play"/>
              </a:rPr>
              <a:t>10. As a teacher candidate, what do you perceive as the most significant area of growth for (enter university name)’s preparation program in preparing teacher candidates to excel in planning, instructional practices, classroom environment, and differentiation? Please provide specific examples or suggestions for improvement in these areas.</a:t>
            </a:r>
            <a:br>
              <a:rPr b="1" i="1" lang="en-US" sz="2400">
                <a:solidFill>
                  <a:schemeClr val="accent1"/>
                </a:solidFill>
                <a:latin typeface="Play"/>
                <a:ea typeface="Play"/>
                <a:cs typeface="Play"/>
                <a:sym typeface="Play"/>
              </a:rPr>
            </a:br>
            <a:br>
              <a:rPr b="1" i="1"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239" name="Google Shape;239;p33"/>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240" name="Google Shape;240;p33"/>
          <p:cNvSpPr txBox="1"/>
          <p:nvPr>
            <p:ph idx="1" type="body"/>
          </p:nvPr>
        </p:nvSpPr>
        <p:spPr>
          <a:xfrm>
            <a:off x="4976029" y="622300"/>
            <a:ext cx="6250940" cy="5562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n-US" sz="2000"/>
              <a:t>“Personally, I see the area of an earlier classroom management course as something that could be beneficial. I know that classroom management is learned more whilst in the classroom, but maybe a module in an earlier course, or some more training on it earlier in the program would be beneficial.”</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n-US" sz="2000"/>
              <a:t>“I would love more support in differentiation, what it is, and what it looks like.”</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rPr lang="en-US" sz="2000"/>
              <a:t>“Using data to drive instruction.”</a:t>
            </a:r>
            <a:endParaRPr/>
          </a:p>
          <a:p>
            <a:pPr indent="0" lvl="0" marL="0" rtl="0" algn="l">
              <a:lnSpc>
                <a:spcPct val="90000"/>
              </a:lnSpc>
              <a:spcBef>
                <a:spcPts val="10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34"/>
          <p:cNvSpPr/>
          <p:nvPr/>
        </p:nvSpPr>
        <p:spPr>
          <a:xfrm>
            <a:off x="321564" y="320040"/>
            <a:ext cx="11548872" cy="6217920"/>
          </a:xfrm>
          <a:prstGeom prst="rect">
            <a:avLst/>
          </a:prstGeom>
          <a:solidFill>
            <a:schemeClr val="dk1">
              <a:alpha val="1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6" name="Google Shape;246;p34"/>
          <p:cNvSpPr txBox="1"/>
          <p:nvPr>
            <p:ph type="title"/>
          </p:nvPr>
        </p:nvSpPr>
        <p:spPr>
          <a:xfrm>
            <a:off x="838200" y="963507"/>
            <a:ext cx="3494362" cy="4930986"/>
          </a:xfrm>
          <a:prstGeom prst="rect">
            <a:avLst/>
          </a:prstGeom>
          <a:noFill/>
          <a:ln>
            <a:noFill/>
          </a:ln>
        </p:spPr>
        <p:txBody>
          <a:bodyPr anchorCtr="0" anchor="ctr" bIns="45700" lIns="91425" spcFirstLastPara="1" rIns="91425" wrap="square" tIns="45700">
            <a:normAutofit fontScale="90000"/>
          </a:bodyPr>
          <a:lstStyle/>
          <a:p>
            <a:pPr indent="0" lvl="0" marL="0" rtl="0" algn="r">
              <a:lnSpc>
                <a:spcPct val="90000"/>
              </a:lnSpc>
              <a:spcBef>
                <a:spcPts val="0"/>
              </a:spcBef>
              <a:spcAft>
                <a:spcPts val="0"/>
              </a:spcAft>
              <a:buClr>
                <a:schemeClr val="accent1"/>
              </a:buClr>
              <a:buSzPct val="100000"/>
              <a:buFont typeface="Play"/>
              <a:buNone/>
            </a:pPr>
            <a:r>
              <a:rPr b="1" i="1" lang="en-US" sz="2400">
                <a:solidFill>
                  <a:schemeClr val="accent1"/>
                </a:solidFill>
                <a:latin typeface="Play"/>
                <a:ea typeface="Play"/>
                <a:cs typeface="Play"/>
                <a:sym typeface="Play"/>
              </a:rPr>
              <a:t>10. As a cooperating teacher, what do you perceive as the most significant area of growth for (enter university name)’s preparation program in preparing teacher candidates to excel in planning, instructional practices, classroom environment, and differentiation? Please provide specific examples or suggestions for improvement in these areas.</a:t>
            </a:r>
            <a:br>
              <a:rPr b="1" i="1" lang="en-US" sz="2400">
                <a:solidFill>
                  <a:schemeClr val="accent1"/>
                </a:solidFill>
                <a:latin typeface="Play"/>
                <a:ea typeface="Play"/>
                <a:cs typeface="Play"/>
                <a:sym typeface="Play"/>
              </a:rPr>
            </a:br>
            <a:br>
              <a:rPr b="1" i="1" lang="en-US" sz="2400">
                <a:solidFill>
                  <a:schemeClr val="accent1"/>
                </a:solidFill>
                <a:latin typeface="Play"/>
                <a:ea typeface="Play"/>
                <a:cs typeface="Play"/>
                <a:sym typeface="Play"/>
              </a:rPr>
            </a:br>
            <a:endParaRPr sz="2400">
              <a:solidFill>
                <a:schemeClr val="accent1"/>
              </a:solidFill>
              <a:latin typeface="Play"/>
              <a:ea typeface="Play"/>
              <a:cs typeface="Play"/>
              <a:sym typeface="Play"/>
            </a:endParaRPr>
          </a:p>
        </p:txBody>
      </p:sp>
      <p:cxnSp>
        <p:nvCxnSpPr>
          <p:cNvPr id="247" name="Google Shape;247;p34"/>
          <p:cNvCxnSpPr/>
          <p:nvPr/>
        </p:nvCxnSpPr>
        <p:spPr>
          <a:xfrm>
            <a:off x="4654296" y="2057400"/>
            <a:ext cx="0" cy="2743200"/>
          </a:xfrm>
          <a:prstGeom prst="straightConnector1">
            <a:avLst/>
          </a:prstGeom>
          <a:noFill/>
          <a:ln cap="flat" cmpd="sng" w="19050">
            <a:solidFill>
              <a:srgbClr val="262626"/>
            </a:solidFill>
            <a:prstDash val="solid"/>
            <a:miter lim="800000"/>
            <a:headEnd len="sm" w="sm" type="none"/>
            <a:tailEnd len="sm" w="sm" type="none"/>
          </a:ln>
        </p:spPr>
      </p:cxnSp>
      <p:sp>
        <p:nvSpPr>
          <p:cNvPr id="248" name="Google Shape;248;p34"/>
          <p:cNvSpPr txBox="1"/>
          <p:nvPr>
            <p:ph idx="1" type="body"/>
          </p:nvPr>
        </p:nvSpPr>
        <p:spPr>
          <a:xfrm>
            <a:off x="4976030" y="482600"/>
            <a:ext cx="6250940" cy="590550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n-US" sz="1600"/>
              <a:t>“As with all new teachers, I've found that effective classroom management requires practice. I believe that drawing from established teaching methods can greatly enhance our approach.</a:t>
            </a:r>
            <a:endParaRPr/>
          </a:p>
          <a:p>
            <a:pPr indent="0" lvl="0" marL="0" rtl="0" algn="l">
              <a:lnSpc>
                <a:spcPct val="90000"/>
              </a:lnSpc>
              <a:spcBef>
                <a:spcPts val="1000"/>
              </a:spcBef>
              <a:spcAft>
                <a:spcPts val="0"/>
              </a:spcAft>
              <a:buClr>
                <a:schemeClr val="dk1"/>
              </a:buClr>
              <a:buSzPts val="1600"/>
              <a:buNone/>
            </a:pPr>
            <a:r>
              <a:rPr lang="en-US" sz="1600"/>
              <a:t>In my experience with Teacher Residents, I've noticed that they often come equipped with extensive technology knowledge but may lack traditional teaching methods.”</a:t>
            </a:r>
            <a:endParaRPr/>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chemeClr val="dk1"/>
              </a:buClr>
              <a:buSzPts val="1600"/>
              <a:buNone/>
            </a:pPr>
            <a:r>
              <a:rPr lang="en-US" sz="1600"/>
              <a:t>“In summary, while the educator preparation program provides a solid foundation, placing more emphasis on technology integration, trauma-informed practices, and differentiated instruction would further empower future educators to meet the diverse needs of their students. While teacher candidates learn from their cooperating teachers, the current program offers a generic list of goals that all candidates are expected to achieve by the end of their clinical year. More tailored, individualized goals could better address the unique strengths and challenges of each candidate.”</a:t>
            </a:r>
            <a:endParaRPr/>
          </a:p>
          <a:p>
            <a:pPr indent="0" lvl="0" marL="0" rtl="0" algn="l">
              <a:lnSpc>
                <a:spcPct val="90000"/>
              </a:lnSpc>
              <a:spcBef>
                <a:spcPts val="1000"/>
              </a:spcBef>
              <a:spcAft>
                <a:spcPts val="0"/>
              </a:spcAft>
              <a:buClr>
                <a:schemeClr val="dk1"/>
              </a:buClr>
              <a:buSzPts val="1600"/>
              <a:buNone/>
            </a:pPr>
            <a:r>
              <a:t/>
            </a:r>
            <a:endParaRPr sz="1600"/>
          </a:p>
          <a:p>
            <a:pPr indent="0" lvl="0" marL="0" rtl="0" algn="l">
              <a:lnSpc>
                <a:spcPct val="90000"/>
              </a:lnSpc>
              <a:spcBef>
                <a:spcPts val="1000"/>
              </a:spcBef>
              <a:spcAft>
                <a:spcPts val="0"/>
              </a:spcAft>
              <a:buClr>
                <a:schemeClr val="dk1"/>
              </a:buClr>
              <a:buSzPts val="1600"/>
              <a:buNone/>
            </a:pPr>
            <a:r>
              <a:rPr lang="en-US" sz="1600"/>
              <a:t>“Utilizing more of the PLC process that campuses use and observing more of the collaboration among teachers within teams that impacts more students’ development and success.”</a:t>
            </a:r>
            <a:endParaRPr/>
          </a:p>
          <a:p>
            <a:pPr indent="0" lvl="0" marL="0" rtl="0" algn="l">
              <a:lnSpc>
                <a:spcPct val="90000"/>
              </a:lnSpc>
              <a:spcBef>
                <a:spcPts val="1000"/>
              </a:spcBef>
              <a:spcAft>
                <a:spcPts val="0"/>
              </a:spcAft>
              <a:buClr>
                <a:schemeClr val="dk1"/>
              </a:buClr>
              <a:buSzPts val="1600"/>
              <a:buNone/>
            </a:pPr>
            <a:r>
              <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3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4" name="Google Shape;254;p35"/>
          <p:cNvSpPr txBox="1"/>
          <p:nvPr>
            <p:ph type="title"/>
          </p:nvPr>
        </p:nvSpPr>
        <p:spPr>
          <a:xfrm>
            <a:off x="390766" y="640823"/>
            <a:ext cx="3662893" cy="5583148"/>
          </a:xfrm>
          <a:prstGeom prst="rect">
            <a:avLst/>
          </a:prstGeom>
          <a:noFill/>
          <a:ln>
            <a:noFill/>
          </a:ln>
        </p:spPr>
        <p:txBody>
          <a:bodyPr anchorCtr="0" anchor="ctr" bIns="60950" lIns="121900" spcFirstLastPara="1" rIns="121900" wrap="square" tIns="60950">
            <a:normAutofit/>
          </a:bodyPr>
          <a:lstStyle/>
          <a:p>
            <a:pPr indent="0" lvl="0" marL="0" rtl="0" algn="l">
              <a:lnSpc>
                <a:spcPct val="90000"/>
              </a:lnSpc>
              <a:spcBef>
                <a:spcPts val="0"/>
              </a:spcBef>
              <a:spcAft>
                <a:spcPts val="0"/>
              </a:spcAft>
              <a:buClr>
                <a:schemeClr val="dk1"/>
              </a:buClr>
              <a:buSzPts val="4600"/>
              <a:buFont typeface="Arial"/>
              <a:buNone/>
            </a:pPr>
            <a:r>
              <a:rPr b="1" lang="en-US" sz="4600">
                <a:latin typeface="Arial"/>
                <a:ea typeface="Arial"/>
                <a:cs typeface="Arial"/>
                <a:sym typeface="Arial"/>
              </a:rPr>
              <a:t>Strengths Identified by both Stakeholder Groups: </a:t>
            </a:r>
            <a:br>
              <a:rPr lang="en-US" sz="4600">
                <a:latin typeface="Arial"/>
                <a:ea typeface="Arial"/>
                <a:cs typeface="Arial"/>
                <a:sym typeface="Arial"/>
              </a:rPr>
            </a:br>
            <a:endParaRPr sz="4600"/>
          </a:p>
        </p:txBody>
      </p:sp>
      <p:sp>
        <p:nvSpPr>
          <p:cNvPr id="255" name="Google Shape;255;p35"/>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6" name="Google Shape;256;p35"/>
          <p:cNvSpPr txBox="1"/>
          <p:nvPr/>
        </p:nvSpPr>
        <p:spPr>
          <a:xfrm>
            <a:off x="4926563" y="640822"/>
            <a:ext cx="6621967" cy="48936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Foundational Planning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Strong lesson design aligned to standards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Clear objectives and sequencing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Majority rated Proficient or Accomplished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Professional Disposition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Reliability and responsibility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Respectful relationships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Positive collaboration with mentor teachers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Classroom Structure (Emerging Strength)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Candidates report strong routine implementation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Cooperating teachers acknowledge foundational management skills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5"/>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2" name="Google Shape;262;p5"/>
          <p:cNvSpPr/>
          <p:nvPr/>
        </p:nvSpPr>
        <p:spPr>
          <a:xfrm>
            <a:off x="707393" y="847600"/>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3" name="Google Shape;263;p5"/>
          <p:cNvSpPr txBox="1"/>
          <p:nvPr>
            <p:ph type="title"/>
          </p:nvPr>
        </p:nvSpPr>
        <p:spPr>
          <a:xfrm>
            <a:off x="1389278" y="1233241"/>
            <a:ext cx="3240506" cy="40646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Play"/>
              <a:buNone/>
            </a:pPr>
            <a:r>
              <a:rPr lang="en-US">
                <a:solidFill>
                  <a:srgbClr val="FFFFFF"/>
                </a:solidFill>
              </a:rPr>
              <a:t>Areas for Growth Identified by Both Groups</a:t>
            </a:r>
            <a:endParaRPr/>
          </a:p>
        </p:txBody>
      </p:sp>
      <p:sp>
        <p:nvSpPr>
          <p:cNvPr id="264" name="Google Shape;264;p5"/>
          <p:cNvSpPr txBox="1"/>
          <p:nvPr>
            <p:ph idx="1" type="body"/>
          </p:nvPr>
        </p:nvSpPr>
        <p:spPr>
          <a:xfrm>
            <a:off x="6096000" y="276843"/>
            <a:ext cx="5791200" cy="658115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200"/>
              <a:buNone/>
            </a:pPr>
            <a:r>
              <a:rPr b="1" lang="en-US" sz="2200"/>
              <a:t>Differentiation (Strongest Shared Concern)</a:t>
            </a:r>
            <a:endParaRPr/>
          </a:p>
          <a:p>
            <a:pPr indent="0" lvl="0" marL="0" rtl="0" algn="l">
              <a:lnSpc>
                <a:spcPct val="90000"/>
              </a:lnSpc>
              <a:spcBef>
                <a:spcPts val="0"/>
              </a:spcBef>
              <a:spcAft>
                <a:spcPts val="0"/>
              </a:spcAft>
              <a:buClr>
                <a:schemeClr val="dk1"/>
              </a:buClr>
              <a:buSzPts val="2200"/>
              <a:buNone/>
            </a:pPr>
            <a:r>
              <a:rPr lang="en-US" sz="2200"/>
              <a:t>High “Developing” ratings from cooperating teachers</a:t>
            </a:r>
            <a:endParaRPr/>
          </a:p>
          <a:p>
            <a:pPr indent="0" lvl="0" marL="0" rtl="0" algn="l">
              <a:lnSpc>
                <a:spcPct val="90000"/>
              </a:lnSpc>
              <a:spcBef>
                <a:spcPts val="0"/>
              </a:spcBef>
              <a:spcAft>
                <a:spcPts val="0"/>
              </a:spcAft>
              <a:buClr>
                <a:schemeClr val="dk1"/>
              </a:buClr>
              <a:buSzPts val="2200"/>
              <a:buNone/>
            </a:pPr>
            <a:r>
              <a:rPr lang="en-US" sz="2200"/>
              <a:t>Candidates requested more support and clarity</a:t>
            </a:r>
            <a:endParaRPr/>
          </a:p>
          <a:p>
            <a:pPr indent="0" lvl="0" marL="0" rtl="0" algn="l">
              <a:lnSpc>
                <a:spcPct val="90000"/>
              </a:lnSpc>
              <a:spcBef>
                <a:spcPts val="0"/>
              </a:spcBef>
              <a:spcAft>
                <a:spcPts val="0"/>
              </a:spcAft>
              <a:buClr>
                <a:schemeClr val="dk1"/>
              </a:buClr>
              <a:buSzPts val="2200"/>
              <a:buNone/>
            </a:pPr>
            <a:r>
              <a:rPr lang="en-US" sz="2200"/>
              <a:t>Need for practical differentiation strategies</a:t>
            </a:r>
            <a:endParaRPr/>
          </a:p>
          <a:p>
            <a:pPr indent="0" lvl="0" marL="0" rtl="0" algn="l">
              <a:lnSpc>
                <a:spcPct val="90000"/>
              </a:lnSpc>
              <a:spcBef>
                <a:spcPts val="0"/>
              </a:spcBef>
              <a:spcAft>
                <a:spcPts val="0"/>
              </a:spcAft>
              <a:buClr>
                <a:schemeClr val="dk1"/>
              </a:buClr>
              <a:buSzPts val="2200"/>
              <a:buNone/>
            </a:pPr>
            <a:r>
              <a:rPr b="1" lang="en-US" sz="2200"/>
              <a:t>Data-Driven Instruction</a:t>
            </a:r>
            <a:endParaRPr/>
          </a:p>
          <a:p>
            <a:pPr indent="0" lvl="0" marL="0" rtl="0" algn="l">
              <a:lnSpc>
                <a:spcPct val="90000"/>
              </a:lnSpc>
              <a:spcBef>
                <a:spcPts val="0"/>
              </a:spcBef>
              <a:spcAft>
                <a:spcPts val="0"/>
              </a:spcAft>
              <a:buClr>
                <a:schemeClr val="dk1"/>
              </a:buClr>
              <a:buSzPts val="2200"/>
              <a:buNone/>
            </a:pPr>
            <a:r>
              <a:rPr lang="en-US" sz="2200"/>
              <a:t>Gap between candidate self-perception and mentor evaluation</a:t>
            </a:r>
            <a:endParaRPr/>
          </a:p>
          <a:p>
            <a:pPr indent="0" lvl="0" marL="0" rtl="0" algn="l">
              <a:lnSpc>
                <a:spcPct val="90000"/>
              </a:lnSpc>
              <a:spcBef>
                <a:spcPts val="0"/>
              </a:spcBef>
              <a:spcAft>
                <a:spcPts val="0"/>
              </a:spcAft>
              <a:buClr>
                <a:schemeClr val="dk1"/>
              </a:buClr>
              <a:buSzPts val="2200"/>
              <a:buNone/>
            </a:pPr>
            <a:r>
              <a:rPr lang="en-US" sz="2200"/>
              <a:t>Need stronger use of assessment to inform instruction</a:t>
            </a:r>
            <a:endParaRPr/>
          </a:p>
          <a:p>
            <a:pPr indent="0" lvl="0" marL="0" rtl="0" algn="l">
              <a:lnSpc>
                <a:spcPct val="90000"/>
              </a:lnSpc>
              <a:spcBef>
                <a:spcPts val="0"/>
              </a:spcBef>
              <a:spcAft>
                <a:spcPts val="0"/>
              </a:spcAft>
              <a:buClr>
                <a:schemeClr val="dk1"/>
              </a:buClr>
              <a:buSzPts val="2200"/>
              <a:buNone/>
            </a:pPr>
            <a:r>
              <a:rPr lang="en-US" sz="2200"/>
              <a:t>Limited PLC exposure and applied data analysis</a:t>
            </a:r>
            <a:endParaRPr/>
          </a:p>
          <a:p>
            <a:pPr indent="0" lvl="0" marL="0" rtl="0" algn="l">
              <a:lnSpc>
                <a:spcPct val="90000"/>
              </a:lnSpc>
              <a:spcBef>
                <a:spcPts val="0"/>
              </a:spcBef>
              <a:spcAft>
                <a:spcPts val="0"/>
              </a:spcAft>
              <a:buClr>
                <a:schemeClr val="dk1"/>
              </a:buClr>
              <a:buSzPts val="2200"/>
              <a:buNone/>
            </a:pPr>
            <a:r>
              <a:rPr b="1" lang="en-US" sz="2200"/>
              <a:t>Classroom Environment (Perception Gap)</a:t>
            </a:r>
            <a:endParaRPr/>
          </a:p>
          <a:p>
            <a:pPr indent="0" lvl="0" marL="0" rtl="0" algn="l">
              <a:lnSpc>
                <a:spcPct val="90000"/>
              </a:lnSpc>
              <a:spcBef>
                <a:spcPts val="0"/>
              </a:spcBef>
              <a:spcAft>
                <a:spcPts val="0"/>
              </a:spcAft>
              <a:buClr>
                <a:schemeClr val="dk1"/>
              </a:buClr>
              <a:buSzPts val="2200"/>
              <a:buNone/>
            </a:pPr>
            <a:r>
              <a:rPr lang="en-US" sz="2200"/>
              <a:t>Candidates rated themselves highly</a:t>
            </a:r>
            <a:endParaRPr/>
          </a:p>
          <a:p>
            <a:pPr indent="0" lvl="0" marL="0" rtl="0" algn="l">
              <a:lnSpc>
                <a:spcPct val="90000"/>
              </a:lnSpc>
              <a:spcBef>
                <a:spcPts val="0"/>
              </a:spcBef>
              <a:spcAft>
                <a:spcPts val="0"/>
              </a:spcAft>
              <a:buClr>
                <a:schemeClr val="dk1"/>
              </a:buClr>
              <a:buSzPts val="2200"/>
              <a:buNone/>
            </a:pPr>
            <a:r>
              <a:rPr lang="en-US" sz="2200"/>
              <a:t>Cooperating teachers indicated more “Developing” performance</a:t>
            </a:r>
            <a:endParaRPr/>
          </a:p>
          <a:p>
            <a:pPr indent="0" lvl="0" marL="0" rtl="0" algn="l">
              <a:lnSpc>
                <a:spcPct val="90000"/>
              </a:lnSpc>
              <a:spcBef>
                <a:spcPts val="0"/>
              </a:spcBef>
              <a:spcAft>
                <a:spcPts val="0"/>
              </a:spcAft>
              <a:buClr>
                <a:schemeClr val="dk1"/>
              </a:buClr>
              <a:buSzPts val="2200"/>
              <a:buNone/>
            </a:pPr>
            <a:r>
              <a:rPr lang="en-US" sz="2200"/>
              <a:t>Emphasis on practice-based classroom management</a:t>
            </a:r>
            <a:endParaRPr sz="2200"/>
          </a:p>
        </p:txBody>
      </p:sp>
      <p:sp>
        <p:nvSpPr>
          <p:cNvPr id="265" name="Google Shape;265;p5"/>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6" name="Google Shape;266;p5"/>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7" name="Google Shape;267;p5"/>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8" name="Google Shape;268;p5"/>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69" name="Google Shape;269;p5"/>
          <p:cNvSpPr/>
          <p:nvPr/>
        </p:nvSpPr>
        <p:spPr>
          <a:xfrm flipH="1">
            <a:off x="340505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70" name="Google Shape;270;p5"/>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Outcomes and Impact</a:t>
            </a:r>
            <a:endParaRPr/>
          </a:p>
        </p:txBody>
      </p:sp>
      <p:sp>
        <p:nvSpPr>
          <p:cNvPr id="276" name="Google Shape;276;p36"/>
          <p:cNvSpPr txBox="1"/>
          <p:nvPr>
            <p:ph idx="1" type="body"/>
          </p:nvPr>
        </p:nvSpPr>
        <p:spPr>
          <a:xfrm>
            <a:off x="838200" y="1547446"/>
            <a:ext cx="10515600" cy="4629517"/>
          </a:xfrm>
          <a:prstGeom prst="rect">
            <a:avLst/>
          </a:prstGeom>
          <a:noFill/>
          <a:ln>
            <a:noFill/>
          </a:ln>
        </p:spPr>
        <p:txBody>
          <a:bodyPr anchorCtr="0" anchor="t" bIns="45700" lIns="91425" spcFirstLastPara="1" rIns="91425" wrap="square" tIns="45700">
            <a:normAutofit fontScale="62500" lnSpcReduction="20000"/>
          </a:bodyPr>
          <a:lstStyle/>
          <a:p>
            <a:pPr indent="-228600" lvl="0" marL="228600" rtl="0" algn="l">
              <a:lnSpc>
                <a:spcPct val="90000"/>
              </a:lnSpc>
              <a:spcBef>
                <a:spcPts val="0"/>
              </a:spcBef>
              <a:spcAft>
                <a:spcPts val="0"/>
              </a:spcAft>
              <a:buClr>
                <a:schemeClr val="dk1"/>
              </a:buClr>
              <a:buSzPct val="100000"/>
              <a:buChar char="•"/>
            </a:pPr>
            <a:r>
              <a:rPr b="1" lang="en-US"/>
              <a:t>Shared Understandings:</a:t>
            </a:r>
            <a:endParaRPr/>
          </a:p>
          <a:p>
            <a:pPr indent="0" lvl="0" marL="0" rtl="0" algn="l">
              <a:lnSpc>
                <a:spcPct val="90000"/>
              </a:lnSpc>
              <a:spcBef>
                <a:spcPts val="1000"/>
              </a:spcBef>
              <a:spcAft>
                <a:spcPts val="0"/>
              </a:spcAft>
              <a:buClr>
                <a:schemeClr val="dk1"/>
              </a:buClr>
              <a:buSzPct val="100000"/>
              <a:buNone/>
            </a:pPr>
            <a:r>
              <a:rPr lang="en-US"/>
              <a:t>We responded to contextual variation by developing common definitions and expectations for teacher preparedness across our programs.</a:t>
            </a:r>
            <a:endParaRPr/>
          </a:p>
          <a:p>
            <a:pPr indent="-228600" lvl="0" marL="228600" rtl="0" algn="l">
              <a:lnSpc>
                <a:spcPct val="90000"/>
              </a:lnSpc>
              <a:spcBef>
                <a:spcPts val="1000"/>
              </a:spcBef>
              <a:spcAft>
                <a:spcPts val="0"/>
              </a:spcAft>
              <a:buClr>
                <a:schemeClr val="dk1"/>
              </a:buClr>
              <a:buSzPct val="100000"/>
              <a:buChar char="•"/>
            </a:pPr>
            <a:r>
              <a:rPr b="1" lang="en-US"/>
              <a:t>Increased Collaboration:</a:t>
            </a:r>
            <a:endParaRPr/>
          </a:p>
          <a:p>
            <a:pPr indent="0" lvl="0" marL="0" rtl="0" algn="l">
              <a:lnSpc>
                <a:spcPct val="90000"/>
              </a:lnSpc>
              <a:spcBef>
                <a:spcPts val="1000"/>
              </a:spcBef>
              <a:spcAft>
                <a:spcPts val="0"/>
              </a:spcAft>
              <a:buClr>
                <a:schemeClr val="dk1"/>
              </a:buClr>
              <a:buSzPct val="100000"/>
              <a:buNone/>
            </a:pPr>
            <a:r>
              <a:rPr lang="en-US"/>
              <a:t>The partnership fostered deeper collaboration among faculty and staff across institutions, enabling shared investigations and solutions.</a:t>
            </a:r>
            <a:endParaRPr/>
          </a:p>
          <a:p>
            <a:pPr indent="-228600" lvl="0" marL="228600" rtl="0" algn="l">
              <a:lnSpc>
                <a:spcPct val="90000"/>
              </a:lnSpc>
              <a:spcBef>
                <a:spcPts val="1000"/>
              </a:spcBef>
              <a:spcAft>
                <a:spcPts val="0"/>
              </a:spcAft>
              <a:buClr>
                <a:schemeClr val="dk1"/>
              </a:buClr>
              <a:buSzPct val="100000"/>
              <a:buChar char="•"/>
            </a:pPr>
            <a:r>
              <a:rPr b="1" lang="en-US"/>
              <a:t>Program Improvements:</a:t>
            </a:r>
            <a:endParaRPr/>
          </a:p>
          <a:p>
            <a:pPr indent="0" lvl="0" marL="0" rtl="0" algn="l">
              <a:lnSpc>
                <a:spcPct val="90000"/>
              </a:lnSpc>
              <a:spcBef>
                <a:spcPts val="1000"/>
              </a:spcBef>
              <a:spcAft>
                <a:spcPts val="0"/>
              </a:spcAft>
              <a:buClr>
                <a:schemeClr val="dk1"/>
              </a:buClr>
              <a:buSzPct val="100000"/>
              <a:buNone/>
            </a:pPr>
            <a:r>
              <a:rPr lang="en-US"/>
              <a:t>Survey data informed targeted improvements in coursework and field experiences, ensuring that candidates are better prepared for classroom realities.</a:t>
            </a:r>
            <a:endParaRPr/>
          </a:p>
          <a:p>
            <a:pPr indent="-228600" lvl="0" marL="228600" rtl="0" algn="l">
              <a:lnSpc>
                <a:spcPct val="90000"/>
              </a:lnSpc>
              <a:spcBef>
                <a:spcPts val="1000"/>
              </a:spcBef>
              <a:spcAft>
                <a:spcPts val="0"/>
              </a:spcAft>
              <a:buClr>
                <a:schemeClr val="dk1"/>
              </a:buClr>
              <a:buSzPct val="100000"/>
              <a:buChar char="•"/>
            </a:pPr>
            <a:r>
              <a:rPr b="1" lang="en-US"/>
              <a:t>Institutionalization of Supports:</a:t>
            </a:r>
            <a:endParaRPr/>
          </a:p>
          <a:p>
            <a:pPr indent="0" lvl="0" marL="0" rtl="0" algn="l">
              <a:lnSpc>
                <a:spcPct val="90000"/>
              </a:lnSpc>
              <a:spcBef>
                <a:spcPts val="1000"/>
              </a:spcBef>
              <a:spcAft>
                <a:spcPts val="0"/>
              </a:spcAft>
              <a:buClr>
                <a:schemeClr val="dk1"/>
              </a:buClr>
              <a:buSzPct val="100000"/>
              <a:buNone/>
            </a:pPr>
            <a:r>
              <a:rPr lang="en-US"/>
              <a:t>Resources and tools developed through this process are now embedded in our programs, providing sustained support for candidates in areas of need. </a:t>
            </a:r>
            <a:endParaRPr/>
          </a:p>
          <a:p>
            <a:pPr indent="-228600" lvl="0" marL="228600" rtl="0" algn="l">
              <a:lnSpc>
                <a:spcPct val="90000"/>
              </a:lnSpc>
              <a:spcBef>
                <a:spcPts val="1000"/>
              </a:spcBef>
              <a:spcAft>
                <a:spcPts val="0"/>
              </a:spcAft>
              <a:buClr>
                <a:schemeClr val="dk1"/>
              </a:buClr>
              <a:buSzPct val="100000"/>
              <a:buChar char="•"/>
            </a:pPr>
            <a:r>
              <a:rPr b="1" lang="en-US"/>
              <a:t>Teacher Candidate Development Toolkit: </a:t>
            </a:r>
            <a:endParaRPr/>
          </a:p>
          <a:p>
            <a:pPr indent="0" lvl="0" marL="0" rtl="0" algn="l">
              <a:lnSpc>
                <a:spcPct val="90000"/>
              </a:lnSpc>
              <a:spcBef>
                <a:spcPts val="1000"/>
              </a:spcBef>
              <a:spcAft>
                <a:spcPts val="0"/>
              </a:spcAft>
              <a:buClr>
                <a:schemeClr val="dk1"/>
              </a:buClr>
              <a:buSzPct val="100000"/>
              <a:buNone/>
            </a:pPr>
            <a:r>
              <a:rPr lang="en-US"/>
              <a:t>Co-created Toolkit designed to support teacher candidates, that includes resources for teacher candidates and support their development in instructional planning using data driven instructional resources, strategies for quality differentiation and resources for fostering a positive classroom environment </a:t>
            </a:r>
            <a:endParaRPr/>
          </a:p>
          <a:p>
            <a:pPr indent="-11747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pic>
        <p:nvPicPr>
          <p:cNvPr descr="A diagram of different colored hexagons&#10;&#10;AI-generated content may be incorrect." id="281" name="Google Shape;281;p6"/>
          <p:cNvPicPr preferRelativeResize="0"/>
          <p:nvPr/>
        </p:nvPicPr>
        <p:blipFill rotWithShape="1">
          <a:blip r:embed="rId3">
            <a:alphaModFix/>
          </a:blip>
          <a:srcRect b="-3" l="2867" r="581" t="0"/>
          <a:stretch/>
        </p:blipFill>
        <p:spPr>
          <a:xfrm>
            <a:off x="565465" y="3839909"/>
            <a:ext cx="5123138" cy="2905169"/>
          </a:xfrm>
          <a:prstGeom prst="rect">
            <a:avLst/>
          </a:prstGeom>
          <a:noFill/>
          <a:ln>
            <a:noFill/>
          </a:ln>
        </p:spPr>
      </p:pic>
      <p:sp>
        <p:nvSpPr>
          <p:cNvPr id="282" name="Google Shape;282;p6"/>
          <p:cNvSpPr/>
          <p:nvPr/>
        </p:nvSpPr>
        <p:spPr>
          <a:xfrm>
            <a:off x="6050280" y="0"/>
            <a:ext cx="91440" cy="685800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diagram of a data driven instruction&#10;&#10;AI-generated content may be incorrect." id="283" name="Google Shape;283;p6"/>
          <p:cNvPicPr preferRelativeResize="0"/>
          <p:nvPr/>
        </p:nvPicPr>
        <p:blipFill rotWithShape="1">
          <a:blip r:embed="rId4">
            <a:alphaModFix/>
          </a:blip>
          <a:srcRect b="4" l="0" r="449" t="0"/>
          <a:stretch/>
        </p:blipFill>
        <p:spPr>
          <a:xfrm>
            <a:off x="6703509" y="3848150"/>
            <a:ext cx="5112595" cy="2888686"/>
          </a:xfrm>
          <a:prstGeom prst="rect">
            <a:avLst/>
          </a:prstGeom>
          <a:noFill/>
          <a:ln>
            <a:noFill/>
          </a:ln>
        </p:spPr>
      </p:pic>
      <p:sp>
        <p:nvSpPr>
          <p:cNvPr id="284" name="Google Shape;284;p6"/>
          <p:cNvSpPr/>
          <p:nvPr/>
        </p:nvSpPr>
        <p:spPr>
          <a:xfrm>
            <a:off x="0" y="3383280"/>
            <a:ext cx="6126480" cy="9144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5" name="Google Shape;285;p6"/>
          <p:cNvSpPr/>
          <p:nvPr/>
        </p:nvSpPr>
        <p:spPr>
          <a:xfrm>
            <a:off x="6065520" y="3383280"/>
            <a:ext cx="6126480" cy="9144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close-up of a logo&#10;&#10;AI-generated content may be incorrect." id="286" name="Google Shape;286;p6"/>
          <p:cNvPicPr preferRelativeResize="0"/>
          <p:nvPr/>
        </p:nvPicPr>
        <p:blipFill rotWithShape="1">
          <a:blip r:embed="rId5">
            <a:alphaModFix/>
          </a:blip>
          <a:srcRect b="-2" l="2807" r="-1" t="0"/>
          <a:stretch/>
        </p:blipFill>
        <p:spPr>
          <a:xfrm>
            <a:off x="565472" y="321721"/>
            <a:ext cx="4923022" cy="2760560"/>
          </a:xfrm>
          <a:prstGeom prst="rect">
            <a:avLst/>
          </a:prstGeom>
          <a:noFill/>
          <a:ln>
            <a:noFill/>
          </a:ln>
        </p:spPr>
      </p:pic>
      <p:pic>
        <p:nvPicPr>
          <p:cNvPr descr="A classroom environment chart with text&#10;&#10;AI-generated content may be incorrect." id="287" name="Google Shape;287;p6"/>
          <p:cNvPicPr preferRelativeResize="0"/>
          <p:nvPr/>
        </p:nvPicPr>
        <p:blipFill rotWithShape="1">
          <a:blip r:embed="rId6">
            <a:alphaModFix/>
          </a:blip>
          <a:srcRect b="1" l="1603" r="1" t="0"/>
          <a:stretch/>
        </p:blipFill>
        <p:spPr>
          <a:xfrm>
            <a:off x="6703493" y="321721"/>
            <a:ext cx="4850551" cy="27605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1" name="Shape 291"/>
        <p:cNvGrpSpPr/>
        <p:nvPr/>
      </p:nvGrpSpPr>
      <p:grpSpPr>
        <a:xfrm>
          <a:off x="0" y="0"/>
          <a:ext cx="0" cy="0"/>
          <a:chOff x="0" y="0"/>
          <a:chExt cx="0" cy="0"/>
        </a:xfrm>
      </p:grpSpPr>
      <p:sp>
        <p:nvSpPr>
          <p:cNvPr id="292" name="Google Shape;292;p3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3" name="Google Shape;293;p37"/>
          <p:cNvSpPr txBox="1"/>
          <p:nvPr>
            <p:ph type="title"/>
          </p:nvPr>
        </p:nvSpPr>
        <p:spPr>
          <a:xfrm>
            <a:off x="390766" y="640823"/>
            <a:ext cx="3662893" cy="5583148"/>
          </a:xfrm>
          <a:prstGeom prst="rect">
            <a:avLst/>
          </a:prstGeom>
          <a:noFill/>
          <a:ln>
            <a:noFill/>
          </a:ln>
        </p:spPr>
        <p:txBody>
          <a:bodyPr anchorCtr="0" anchor="ctr" bIns="60950" lIns="121900" spcFirstLastPara="1" rIns="121900" wrap="square" tIns="60950">
            <a:normAutofit/>
          </a:bodyPr>
          <a:lstStyle/>
          <a:p>
            <a:pPr indent="0" lvl="0" marL="0" rtl="0" algn="l">
              <a:lnSpc>
                <a:spcPct val="90000"/>
              </a:lnSpc>
              <a:spcBef>
                <a:spcPts val="0"/>
              </a:spcBef>
              <a:spcAft>
                <a:spcPts val="0"/>
              </a:spcAft>
              <a:buClr>
                <a:schemeClr val="dk1"/>
              </a:buClr>
              <a:buSzPts val="4600"/>
              <a:buFont typeface="Arial"/>
              <a:buNone/>
            </a:pPr>
            <a:r>
              <a:rPr b="1" lang="en-US" sz="4600">
                <a:latin typeface="Arial"/>
                <a:ea typeface="Arial"/>
                <a:cs typeface="Arial"/>
                <a:sym typeface="Arial"/>
              </a:rPr>
              <a:t>Discussion</a:t>
            </a:r>
            <a:br>
              <a:rPr lang="en-US" sz="4600">
                <a:latin typeface="Arial"/>
                <a:ea typeface="Arial"/>
                <a:cs typeface="Arial"/>
                <a:sym typeface="Arial"/>
              </a:rPr>
            </a:br>
            <a:endParaRPr sz="4600"/>
          </a:p>
        </p:txBody>
      </p:sp>
      <p:sp>
        <p:nvSpPr>
          <p:cNvPr id="294" name="Google Shape;294;p37"/>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5" name="Google Shape;295;p37"/>
          <p:cNvSpPr txBox="1"/>
          <p:nvPr/>
        </p:nvSpPr>
        <p:spPr>
          <a:xfrm>
            <a:off x="4926563" y="265806"/>
            <a:ext cx="6621967" cy="661719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en-US" sz="4000" u="none" cap="none" strike="noStrike">
                <a:solidFill>
                  <a:schemeClr val="dk1"/>
                </a:solidFill>
                <a:latin typeface="Arial"/>
                <a:ea typeface="Arial"/>
                <a:cs typeface="Arial"/>
                <a:sym typeface="Arial"/>
              </a:rPr>
              <a:t>Where Do You See This?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At your table, discuss: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Where do perception gaps show up in your program?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Which domain is hardest to align between faculty and mentors?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9" name="Shape 299"/>
        <p:cNvGrpSpPr/>
        <p:nvPr/>
      </p:nvGrpSpPr>
      <p:grpSpPr>
        <a:xfrm>
          <a:off x="0" y="0"/>
          <a:ext cx="0" cy="0"/>
          <a:chOff x="0" y="0"/>
          <a:chExt cx="0" cy="0"/>
        </a:xfrm>
      </p:grpSpPr>
      <p:sp>
        <p:nvSpPr>
          <p:cNvPr id="300" name="Google Shape;300;p38"/>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1" name="Google Shape;301;p38"/>
          <p:cNvSpPr txBox="1"/>
          <p:nvPr>
            <p:ph type="title"/>
          </p:nvPr>
        </p:nvSpPr>
        <p:spPr>
          <a:xfrm>
            <a:off x="390766" y="640823"/>
            <a:ext cx="3662893" cy="5583148"/>
          </a:xfrm>
          <a:prstGeom prst="rect">
            <a:avLst/>
          </a:prstGeom>
          <a:noFill/>
          <a:ln>
            <a:noFill/>
          </a:ln>
        </p:spPr>
        <p:txBody>
          <a:bodyPr anchorCtr="0" anchor="ctr" bIns="60950" lIns="121900" spcFirstLastPara="1" rIns="121900" wrap="square" tIns="60950">
            <a:normAutofit/>
          </a:bodyPr>
          <a:lstStyle/>
          <a:p>
            <a:pPr indent="0" lvl="0" marL="0" rtl="0" algn="l">
              <a:lnSpc>
                <a:spcPct val="90000"/>
              </a:lnSpc>
              <a:spcBef>
                <a:spcPts val="0"/>
              </a:spcBef>
              <a:spcAft>
                <a:spcPts val="0"/>
              </a:spcAft>
              <a:buClr>
                <a:schemeClr val="dk1"/>
              </a:buClr>
              <a:buSzPts val="4600"/>
              <a:buFont typeface="Arial"/>
              <a:buNone/>
            </a:pPr>
            <a:r>
              <a:rPr b="1" lang="en-US" sz="4600">
                <a:latin typeface="Arial"/>
                <a:ea typeface="Arial"/>
                <a:cs typeface="Arial"/>
                <a:sym typeface="Arial"/>
              </a:rPr>
              <a:t>Discussion</a:t>
            </a:r>
            <a:br>
              <a:rPr lang="en-US" sz="4600">
                <a:latin typeface="Arial"/>
                <a:ea typeface="Arial"/>
                <a:cs typeface="Arial"/>
                <a:sym typeface="Arial"/>
              </a:rPr>
            </a:br>
            <a:endParaRPr sz="4600"/>
          </a:p>
        </p:txBody>
      </p:sp>
      <p:sp>
        <p:nvSpPr>
          <p:cNvPr id="302" name="Google Shape;302;p38"/>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3" name="Google Shape;303;p38"/>
          <p:cNvSpPr txBox="1"/>
          <p:nvPr/>
        </p:nvSpPr>
        <p:spPr>
          <a:xfrm>
            <a:off x="4926563" y="265806"/>
            <a:ext cx="6621967" cy="62478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en-US" sz="4000" u="none" cap="none" strike="noStrike">
                <a:solidFill>
                  <a:schemeClr val="dk1"/>
                </a:solidFill>
                <a:latin typeface="Arial"/>
                <a:ea typeface="Arial"/>
                <a:cs typeface="Arial"/>
                <a:sym typeface="Arial"/>
              </a:rPr>
              <a:t>Residency as Amplifier?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At your table, discuss: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Does extended clinical time reduce gaps — or reveal them?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What has your residency model made visible?</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 name="Shape 307"/>
        <p:cNvGrpSpPr/>
        <p:nvPr/>
      </p:nvGrpSpPr>
      <p:grpSpPr>
        <a:xfrm>
          <a:off x="0" y="0"/>
          <a:ext cx="0" cy="0"/>
          <a:chOff x="0" y="0"/>
          <a:chExt cx="0" cy="0"/>
        </a:xfrm>
      </p:grpSpPr>
      <p:sp>
        <p:nvSpPr>
          <p:cNvPr id="308" name="Google Shape;308;p3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9" name="Google Shape;309;p39"/>
          <p:cNvSpPr txBox="1"/>
          <p:nvPr>
            <p:ph type="title"/>
          </p:nvPr>
        </p:nvSpPr>
        <p:spPr>
          <a:xfrm>
            <a:off x="390766" y="640823"/>
            <a:ext cx="3662893" cy="5583148"/>
          </a:xfrm>
          <a:prstGeom prst="rect">
            <a:avLst/>
          </a:prstGeom>
          <a:noFill/>
          <a:ln>
            <a:noFill/>
          </a:ln>
        </p:spPr>
        <p:txBody>
          <a:bodyPr anchorCtr="0" anchor="ctr" bIns="60950" lIns="121900" spcFirstLastPara="1" rIns="121900" wrap="square" tIns="60950">
            <a:normAutofit/>
          </a:bodyPr>
          <a:lstStyle/>
          <a:p>
            <a:pPr indent="0" lvl="0" marL="0" rtl="0" algn="l">
              <a:lnSpc>
                <a:spcPct val="90000"/>
              </a:lnSpc>
              <a:spcBef>
                <a:spcPts val="0"/>
              </a:spcBef>
              <a:spcAft>
                <a:spcPts val="0"/>
              </a:spcAft>
              <a:buClr>
                <a:schemeClr val="dk1"/>
              </a:buClr>
              <a:buSzPts val="4600"/>
              <a:buFont typeface="Arial"/>
              <a:buNone/>
            </a:pPr>
            <a:r>
              <a:rPr b="1" lang="en-US" sz="4600">
                <a:latin typeface="Arial"/>
                <a:ea typeface="Arial"/>
                <a:cs typeface="Arial"/>
                <a:sym typeface="Arial"/>
              </a:rPr>
              <a:t>Discussion</a:t>
            </a:r>
            <a:br>
              <a:rPr lang="en-US" sz="4600">
                <a:latin typeface="Arial"/>
                <a:ea typeface="Arial"/>
                <a:cs typeface="Arial"/>
                <a:sym typeface="Arial"/>
              </a:rPr>
            </a:br>
            <a:endParaRPr sz="4600"/>
          </a:p>
        </p:txBody>
      </p:sp>
      <p:sp>
        <p:nvSpPr>
          <p:cNvPr id="310" name="Google Shape;310;p39"/>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1" name="Google Shape;311;p39"/>
          <p:cNvSpPr txBox="1"/>
          <p:nvPr/>
        </p:nvSpPr>
        <p:spPr>
          <a:xfrm>
            <a:off x="4926563" y="265806"/>
            <a:ext cx="6621967" cy="62478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en-US" sz="4000" u="none" cap="none" strike="noStrike">
                <a:solidFill>
                  <a:schemeClr val="dk1"/>
                </a:solidFill>
                <a:latin typeface="Arial"/>
                <a:ea typeface="Arial"/>
                <a:cs typeface="Arial"/>
                <a:sym typeface="Arial"/>
              </a:rPr>
              <a:t>From Data to Design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At your table, discuss: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How are you currently using stakeholder data?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Arial"/>
                <a:ea typeface="Arial"/>
                <a:cs typeface="Arial"/>
                <a:sym typeface="Arial"/>
              </a:rPr>
              <a:t>What prevents programs from acting on what they learn?</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5" name="Shape 315"/>
        <p:cNvGrpSpPr/>
        <p:nvPr/>
      </p:nvGrpSpPr>
      <p:grpSpPr>
        <a:xfrm>
          <a:off x="0" y="0"/>
          <a:ext cx="0" cy="0"/>
          <a:chOff x="0" y="0"/>
          <a:chExt cx="0" cy="0"/>
        </a:xfrm>
      </p:grpSpPr>
      <p:sp>
        <p:nvSpPr>
          <p:cNvPr id="316" name="Google Shape;316;g37e1b86e043_0_0"/>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7" name="Google Shape;317;g37e1b86e043_0_0"/>
          <p:cNvSpPr/>
          <p:nvPr/>
        </p:nvSpPr>
        <p:spPr>
          <a:xfrm>
            <a:off x="1" y="0"/>
            <a:ext cx="4167271" cy="6858000"/>
          </a:xfrm>
          <a:custGeom>
            <a:rect b="b" l="l" r="r" t="t"/>
            <a:pathLst>
              <a:path extrusionOk="0" h="6858000" w="4167271">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8" name="Google Shape;318;g37e1b86e043_0_0"/>
          <p:cNvSpPr/>
          <p:nvPr/>
        </p:nvSpPr>
        <p:spPr>
          <a:xfrm flipH="1" rot="10800000">
            <a:off x="7550402" y="2455612"/>
            <a:ext cx="4083300" cy="4083300"/>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9" name="Google Shape;319;g37e1b86e043_0_0"/>
          <p:cNvSpPr txBox="1"/>
          <p:nvPr>
            <p:ph idx="1" type="body"/>
          </p:nvPr>
        </p:nvSpPr>
        <p:spPr>
          <a:xfrm>
            <a:off x="4407450" y="642723"/>
            <a:ext cx="6906600" cy="3521400"/>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lnSpc>
                <a:spcPct val="90000"/>
              </a:lnSpc>
              <a:spcBef>
                <a:spcPts val="1000"/>
              </a:spcBef>
              <a:spcAft>
                <a:spcPts val="0"/>
              </a:spcAft>
              <a:buClr>
                <a:schemeClr val="dk1"/>
              </a:buClr>
              <a:buSzPct val="100000"/>
              <a:buNone/>
            </a:pPr>
            <a:r>
              <a:rPr lang="en-US" sz="10100"/>
              <a:t>Thank You!</a:t>
            </a:r>
            <a:endParaRPr sz="10100"/>
          </a:p>
          <a:p>
            <a:pPr indent="0" lvl="0" marL="0" rtl="0" algn="l">
              <a:lnSpc>
                <a:spcPct val="90000"/>
              </a:lnSpc>
              <a:spcBef>
                <a:spcPts val="1000"/>
              </a:spcBef>
              <a:spcAft>
                <a:spcPts val="0"/>
              </a:spcAft>
              <a:buClr>
                <a:schemeClr val="hlink"/>
              </a:buClr>
              <a:buSzPct val="100000"/>
              <a:buNone/>
            </a:pPr>
            <a:r>
              <a:rPr lang="en-US" sz="3850" u="sng">
                <a:solidFill>
                  <a:schemeClr val="hlink"/>
                </a:solidFill>
                <a:hlinkClick r:id="rId3"/>
              </a:rPr>
              <a:t>Click here</a:t>
            </a:r>
            <a:r>
              <a:rPr lang="en-US" sz="3850"/>
              <a:t> or scan the QR code to access our canva toolkit</a:t>
            </a:r>
            <a:endParaRPr sz="3850"/>
          </a:p>
          <a:p>
            <a:pPr indent="0" lvl="0" marL="0" rtl="0" algn="l">
              <a:lnSpc>
                <a:spcPct val="90000"/>
              </a:lnSpc>
              <a:spcBef>
                <a:spcPts val="1000"/>
              </a:spcBef>
              <a:spcAft>
                <a:spcPts val="0"/>
              </a:spcAft>
              <a:buClr>
                <a:schemeClr val="dk1"/>
              </a:buClr>
              <a:buSzPct val="27722"/>
              <a:buNone/>
            </a:pPr>
            <a:r>
              <a:t/>
            </a:r>
            <a:endParaRPr sz="10100"/>
          </a:p>
        </p:txBody>
      </p:sp>
      <p:pic>
        <p:nvPicPr>
          <p:cNvPr id="320" name="Google Shape;320;g37e1b86e043_0_0" title="CBF QR Code for Toolkit SP26.jpg"/>
          <p:cNvPicPr preferRelativeResize="0"/>
          <p:nvPr/>
        </p:nvPicPr>
        <p:blipFill>
          <a:blip r:embed="rId4">
            <a:alphaModFix/>
          </a:blip>
          <a:stretch>
            <a:fillRect/>
          </a:stretch>
        </p:blipFill>
        <p:spPr>
          <a:xfrm>
            <a:off x="5778505" y="3017495"/>
            <a:ext cx="3440976" cy="3521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2025-09-10T22:53:11Z</dcterms:created>
  <dc:creator>Brittain, Ashley</dc:creator>
</cp:coreProperties>
</file>