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8229600" cx="14630400"/>
  <p:notesSz cx="8229600" cy="14630400"/>
  <p:embeddedFontLst>
    <p:embeddedFont>
      <p:font typeface="Libre Baskerville"/>
      <p:regular r:id="rId14"/>
      <p:bold r:id="rId15"/>
      <p:italic r:id="rId16"/>
      <p:boldItalic r:id="rId17"/>
    </p:embeddedFont>
    <p:embeddedFont>
      <p:font typeface="DM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hyNj0qbBiQ8v4AS0Js83rEGp/N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italic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DMSans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ibreBaskerville-bold.fntdata"/><Relationship Id="rId14" Type="http://schemas.openxmlformats.org/officeDocument/2006/relationships/font" Target="fonts/LibreBaskerville-regular.fntdata"/><Relationship Id="rId17" Type="http://schemas.openxmlformats.org/officeDocument/2006/relationships/font" Target="fonts/LibreBaskerville-boldItalic.fntdata"/><Relationship Id="rId16" Type="http://schemas.openxmlformats.org/officeDocument/2006/relationships/font" Target="fonts/LibreBaskerville-italic.fntdata"/><Relationship Id="rId5" Type="http://schemas.openxmlformats.org/officeDocument/2006/relationships/slide" Target="slides/slide1.xml"/><Relationship Id="rId19" Type="http://schemas.openxmlformats.org/officeDocument/2006/relationships/font" Target="fonts/DMSans-bold.fntdata"/><Relationship Id="rId6" Type="http://schemas.openxmlformats.org/officeDocument/2006/relationships/slide" Target="slides/slide2.xml"/><Relationship Id="rId18" Type="http://schemas.openxmlformats.org/officeDocument/2006/relationships/font" Target="fonts/DMSans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/>
              <a:t>‹#›</a:t>
            </a:fld>
            <a:endParaRPr b="0" i="0" sz="1200" u="none" cap="none" strike="noStrik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ded92bc0c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ded92bc0c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3ded92bc0c9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" name="Google Shape;1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" name="Google Shape;1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" name="Google Shape;1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" name="Google Shape;20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" name="Google Shape;2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" name="Google Shape;26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9" name="Google Shape;29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2" name="Google Shape;3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0" name="Google Shape;4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"/>
          <p:cNvSpPr/>
          <p:nvPr/>
        </p:nvSpPr>
        <p:spPr>
          <a:xfrm>
            <a:off x="793800" y="1699575"/>
            <a:ext cx="7853400" cy="13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4358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900"/>
              <a:buFont typeface="Libre Baskerville"/>
              <a:buNone/>
            </a:pPr>
            <a:r>
              <a:rPr b="0" i="0" lang="en-US" sz="390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Data Systems &amp; Instructional Improvement</a:t>
            </a:r>
            <a:endParaRPr b="0" i="0" sz="3900" u="none" cap="none" strike="noStrike"/>
          </a:p>
        </p:txBody>
      </p:sp>
      <p:sp>
        <p:nvSpPr>
          <p:cNvPr id="42" name="Google Shape;42;p1"/>
          <p:cNvSpPr/>
          <p:nvPr/>
        </p:nvSpPr>
        <p:spPr>
          <a:xfrm>
            <a:off x="793800" y="3614750"/>
            <a:ext cx="7853400" cy="1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A collaborative EPPIC inquiry across </a:t>
            </a:r>
            <a:r>
              <a:rPr b="1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TAMUT, UTEP, Tarleton, and West Texas A&amp;M University</a:t>
            </a: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— exploring how four educator preparation programs tackled inefficiencies in data collection, entry, and analysis to improve faculty workload and enable timely instructional decisions.</a:t>
            </a:r>
            <a:endParaRPr b="0" i="0" sz="1550" u="none" cap="none" strike="noStrike"/>
          </a:p>
        </p:txBody>
      </p:sp>
      <p:sp>
        <p:nvSpPr>
          <p:cNvPr id="43" name="Google Shape;43;p1"/>
          <p:cNvSpPr/>
          <p:nvPr/>
        </p:nvSpPr>
        <p:spPr>
          <a:xfrm>
            <a:off x="793790" y="5443776"/>
            <a:ext cx="1942028" cy="373142"/>
          </a:xfrm>
          <a:prstGeom prst="roundRect">
            <a:avLst>
              <a:gd fmla="val 17872" name="adj"/>
            </a:avLst>
          </a:prstGeom>
          <a:solidFill>
            <a:srgbClr val="F7ED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"/>
          <p:cNvSpPr/>
          <p:nvPr/>
        </p:nvSpPr>
        <p:spPr>
          <a:xfrm>
            <a:off x="912852" y="5503307"/>
            <a:ext cx="1703903" cy="254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250"/>
              <a:buFont typeface="DM Sans"/>
              <a:buNone/>
            </a:pPr>
            <a:r>
              <a:rPr b="0" i="0" lang="en-US" sz="12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EPPIC COLLABORATIVE</a:t>
            </a:r>
            <a:endParaRPr b="0" i="0" sz="1250" u="none" cap="none" strike="noStrike"/>
          </a:p>
        </p:txBody>
      </p:sp>
      <p:sp>
        <p:nvSpPr>
          <p:cNvPr id="45" name="Google Shape;45;p1"/>
          <p:cNvSpPr/>
          <p:nvPr/>
        </p:nvSpPr>
        <p:spPr>
          <a:xfrm>
            <a:off x="2834997" y="5436156"/>
            <a:ext cx="1026914" cy="388382"/>
          </a:xfrm>
          <a:prstGeom prst="roundRect">
            <a:avLst>
              <a:gd fmla="val 17171" name="adj"/>
            </a:avLst>
          </a:prstGeom>
          <a:noFill/>
          <a:ln cap="flat" cmpd="sng" w="9525">
            <a:solidFill>
              <a:srgbClr val="B88E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1"/>
          <p:cNvSpPr/>
          <p:nvPr/>
        </p:nvSpPr>
        <p:spPr>
          <a:xfrm>
            <a:off x="2961680" y="5503307"/>
            <a:ext cx="773549" cy="254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B88E23"/>
              </a:buClr>
              <a:buSzPts val="1250"/>
              <a:buFont typeface="DM Sans"/>
              <a:buNone/>
            </a:pPr>
            <a:r>
              <a:rPr lang="en-US" sz="1250">
                <a:solidFill>
                  <a:srgbClr val="B88E23"/>
                </a:solidFill>
                <a:latin typeface="DM Sans"/>
                <a:ea typeface="DM Sans"/>
                <a:cs typeface="DM Sans"/>
                <a:sym typeface="DM Sans"/>
              </a:rPr>
              <a:t>Spring</a:t>
            </a:r>
            <a:r>
              <a:rPr b="0" i="0" lang="en-US" sz="1250" u="none" cap="none" strike="noStrike">
                <a:solidFill>
                  <a:srgbClr val="B88E23"/>
                </a:solidFill>
                <a:latin typeface="DM Sans"/>
                <a:ea typeface="DM Sans"/>
                <a:cs typeface="DM Sans"/>
                <a:sym typeface="DM Sans"/>
              </a:rPr>
              <a:t> 202</a:t>
            </a:r>
            <a:r>
              <a:rPr lang="en-US" sz="1250">
                <a:solidFill>
                  <a:srgbClr val="B88E23"/>
                </a:solidFill>
                <a:latin typeface="DM Sans"/>
                <a:ea typeface="DM Sans"/>
                <a:cs typeface="DM Sans"/>
                <a:sym typeface="DM Sans"/>
              </a:rPr>
              <a:t>6</a:t>
            </a:r>
            <a:endParaRPr b="0" i="0" sz="1250" u="none" cap="none" strike="noStrik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/>
          <p:cNvSpPr/>
          <p:nvPr/>
        </p:nvSpPr>
        <p:spPr>
          <a:xfrm>
            <a:off x="793803" y="505600"/>
            <a:ext cx="7936500" cy="6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58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900"/>
              <a:buFont typeface="Libre Baskerville"/>
              <a:buNone/>
            </a:pPr>
            <a:r>
              <a:rPr b="0" i="0" lang="en-US" sz="390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Why This Work Matters</a:t>
            </a:r>
            <a:endParaRPr b="0" i="0" sz="3900" u="none" cap="none" strike="noStrike"/>
          </a:p>
        </p:txBody>
      </p:sp>
      <p:sp>
        <p:nvSpPr>
          <p:cNvPr id="53" name="Google Shape;53;p2"/>
          <p:cNvSpPr/>
          <p:nvPr/>
        </p:nvSpPr>
        <p:spPr>
          <a:xfrm>
            <a:off x="793790" y="2270641"/>
            <a:ext cx="13042821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Across all four institutions, a shared problem emerged: data existed, but wasn't </a:t>
            </a:r>
            <a:r>
              <a:rPr b="0" i="1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usable</a:t>
            </a: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in real time. A faculty survey at West Texas found many current data processes labeled </a:t>
            </a:r>
            <a:r>
              <a:rPr b="1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"Unknown" or "Needs Improvement"</a:t>
            </a: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— a signal that urgency was real.</a:t>
            </a:r>
            <a:endParaRPr b="0" i="0" sz="1550" u="none" cap="none" strike="noStrike"/>
          </a:p>
        </p:txBody>
      </p:sp>
      <p:sp>
        <p:nvSpPr>
          <p:cNvPr id="54" name="Google Shape;54;p2"/>
          <p:cNvSpPr/>
          <p:nvPr/>
        </p:nvSpPr>
        <p:spPr>
          <a:xfrm>
            <a:off x="793790" y="3128963"/>
            <a:ext cx="6422231" cy="1824276"/>
          </a:xfrm>
          <a:prstGeom prst="roundRect">
            <a:avLst>
              <a:gd fmla="val 6015" name="adj"/>
            </a:avLst>
          </a:prstGeom>
          <a:solidFill>
            <a:srgbClr val="FFFDFA"/>
          </a:solidFill>
          <a:ln cap="flat" cmpd="sng" w="22850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770930" y="3128963"/>
            <a:ext cx="91440" cy="1824276"/>
          </a:xfrm>
          <a:prstGeom prst="roundRect">
            <a:avLst>
              <a:gd fmla="val 91163" name="adj"/>
            </a:avLst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1083588" y="3350181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TAMUT</a:t>
            </a:r>
            <a:endParaRPr b="0" i="0" sz="1950" u="none" cap="none" strike="noStrike"/>
          </a:p>
        </p:txBody>
      </p:sp>
      <p:sp>
        <p:nvSpPr>
          <p:cNvPr id="57" name="Google Shape;57;p2"/>
          <p:cNvSpPr/>
          <p:nvPr/>
        </p:nvSpPr>
        <p:spPr>
          <a:xfrm>
            <a:off x="1083588" y="3779401"/>
            <a:ext cx="5911215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Data collected but not easily translated into actionable insights for instructors.</a:t>
            </a:r>
            <a:endParaRPr b="0" i="0" sz="1550" u="none" cap="none" strike="noStrike"/>
          </a:p>
        </p:txBody>
      </p:sp>
      <p:sp>
        <p:nvSpPr>
          <p:cNvPr id="58" name="Google Shape;58;p2"/>
          <p:cNvSpPr/>
          <p:nvPr/>
        </p:nvSpPr>
        <p:spPr>
          <a:xfrm>
            <a:off x="7414379" y="3128963"/>
            <a:ext cx="6422231" cy="1824276"/>
          </a:xfrm>
          <a:prstGeom prst="roundRect">
            <a:avLst>
              <a:gd fmla="val 6015" name="adj"/>
            </a:avLst>
          </a:prstGeom>
          <a:solidFill>
            <a:srgbClr val="FFFDFA"/>
          </a:solidFill>
          <a:ln cap="flat" cmpd="sng" w="22850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7391519" y="3128963"/>
            <a:ext cx="91440" cy="1824276"/>
          </a:xfrm>
          <a:prstGeom prst="roundRect">
            <a:avLst>
              <a:gd fmla="val 91163" name="adj"/>
            </a:avLst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7704177" y="3350181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UTEP</a:t>
            </a:r>
            <a:endParaRPr b="0" i="0" sz="1950" u="none" cap="none" strike="noStrike"/>
          </a:p>
        </p:txBody>
      </p:sp>
      <p:sp>
        <p:nvSpPr>
          <p:cNvPr id="61" name="Google Shape;61;p2"/>
          <p:cNvSpPr/>
          <p:nvPr/>
        </p:nvSpPr>
        <p:spPr>
          <a:xfrm>
            <a:off x="7704177" y="3779401"/>
            <a:ext cx="5911215" cy="9526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Needed to better connect with paraprofessionals and instructional aides to increase enrollment in high-needs certification areas.</a:t>
            </a:r>
            <a:endParaRPr b="0" i="0" sz="1550" u="none" cap="none" strike="noStrike"/>
          </a:p>
        </p:txBody>
      </p:sp>
      <p:sp>
        <p:nvSpPr>
          <p:cNvPr id="62" name="Google Shape;62;p2"/>
          <p:cNvSpPr/>
          <p:nvPr/>
        </p:nvSpPr>
        <p:spPr>
          <a:xfrm>
            <a:off x="793790" y="5151596"/>
            <a:ext cx="6422231" cy="1824276"/>
          </a:xfrm>
          <a:prstGeom prst="roundRect">
            <a:avLst>
              <a:gd fmla="val 6015" name="adj"/>
            </a:avLst>
          </a:prstGeom>
          <a:solidFill>
            <a:srgbClr val="FFFDFA"/>
          </a:solidFill>
          <a:ln cap="flat" cmpd="sng" w="22850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770930" y="5151596"/>
            <a:ext cx="91440" cy="1824276"/>
          </a:xfrm>
          <a:prstGeom prst="roundRect">
            <a:avLst>
              <a:gd fmla="val 91163" name="adj"/>
            </a:avLst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1083588" y="5372814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Tarleton</a:t>
            </a:r>
            <a:endParaRPr b="0" i="0" sz="1950" u="none" cap="none" strike="noStrike"/>
          </a:p>
        </p:txBody>
      </p:sp>
      <p:sp>
        <p:nvSpPr>
          <p:cNvPr id="65" name="Google Shape;65;p2"/>
          <p:cNvSpPr/>
          <p:nvPr/>
        </p:nvSpPr>
        <p:spPr>
          <a:xfrm>
            <a:off x="1083588" y="5802035"/>
            <a:ext cx="5911215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Disparate survey and assessment methods created a need for centralized, standardized processes.</a:t>
            </a:r>
            <a:endParaRPr b="0" i="0" sz="1550" u="none" cap="none" strike="noStrike"/>
          </a:p>
        </p:txBody>
      </p:sp>
      <p:sp>
        <p:nvSpPr>
          <p:cNvPr id="66" name="Google Shape;66;p2"/>
          <p:cNvSpPr/>
          <p:nvPr/>
        </p:nvSpPr>
        <p:spPr>
          <a:xfrm>
            <a:off x="7414379" y="5151596"/>
            <a:ext cx="6422231" cy="1824276"/>
          </a:xfrm>
          <a:prstGeom prst="roundRect">
            <a:avLst>
              <a:gd fmla="val 6015" name="adj"/>
            </a:avLst>
          </a:prstGeom>
          <a:solidFill>
            <a:srgbClr val="FFFDFA"/>
          </a:solidFill>
          <a:ln cap="flat" cmpd="sng" w="22850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7391519" y="5151596"/>
            <a:ext cx="91440" cy="1824276"/>
          </a:xfrm>
          <a:prstGeom prst="roundRect">
            <a:avLst>
              <a:gd fmla="val 91163" name="adj"/>
            </a:avLst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7704175" y="5372825"/>
            <a:ext cx="54156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West Texas A&amp;M University (</a:t>
            </a:r>
            <a:r>
              <a:rPr lang="en-US" sz="1950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WTAMU)</a:t>
            </a:r>
            <a:endParaRPr b="0" i="0" sz="1950" u="none" cap="none" strike="noStrike"/>
          </a:p>
        </p:txBody>
      </p:sp>
      <p:sp>
        <p:nvSpPr>
          <p:cNvPr id="69" name="Google Shape;69;p2"/>
          <p:cNvSpPr/>
          <p:nvPr/>
        </p:nvSpPr>
        <p:spPr>
          <a:xfrm>
            <a:off x="7704177" y="5802035"/>
            <a:ext cx="5911215" cy="9526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Data existed for reporting but wasn't returned fast enough to influence course improvements; reliance on a single IT contact created institutional memory risk.</a:t>
            </a:r>
            <a:endParaRPr b="0" i="0" sz="1550" u="none" cap="none" strike="noStrik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5" name="Google Shape;7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3"/>
          <p:cNvSpPr/>
          <p:nvPr/>
        </p:nvSpPr>
        <p:spPr>
          <a:xfrm>
            <a:off x="682228" y="476964"/>
            <a:ext cx="7779544" cy="10658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80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350"/>
              <a:buFont typeface="Libre Baskerville"/>
              <a:buNone/>
            </a:pPr>
            <a:r>
              <a:rPr b="0" i="0" lang="en-US" sz="335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Tests of Change: What Each Campus Tried</a:t>
            </a:r>
            <a:endParaRPr b="0" i="0" sz="3350" u="none" cap="none" strike="noStrike"/>
          </a:p>
        </p:txBody>
      </p:sp>
      <p:sp>
        <p:nvSpPr>
          <p:cNvPr id="77" name="Google Shape;77;p3"/>
          <p:cNvSpPr/>
          <p:nvPr/>
        </p:nvSpPr>
        <p:spPr>
          <a:xfrm>
            <a:off x="682228" y="2029539"/>
            <a:ext cx="7779544" cy="22860"/>
          </a:xfrm>
          <a:prstGeom prst="rect">
            <a:avLst/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682228" y="2160508"/>
            <a:ext cx="2131933" cy="266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650"/>
              <a:buFont typeface="Libre Baskerville"/>
              <a:buNone/>
            </a:pPr>
            <a:r>
              <a:rPr b="0" i="0" lang="en-US" sz="16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TAMUT</a:t>
            </a:r>
            <a:endParaRPr b="0" i="0" sz="1650" u="none" cap="none" strike="noStrike"/>
          </a:p>
        </p:txBody>
      </p:sp>
      <p:sp>
        <p:nvSpPr>
          <p:cNvPr id="79" name="Google Shape;79;p3"/>
          <p:cNvSpPr/>
          <p:nvPr/>
        </p:nvSpPr>
        <p:spPr>
          <a:xfrm>
            <a:off x="682228" y="2514838"/>
            <a:ext cx="7779544" cy="507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300"/>
              <a:buFont typeface="DM Sans"/>
              <a:buNone/>
            </a:pPr>
            <a:r>
              <a:rPr b="0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Automated workflow connecting Microsoft Forms to </a:t>
            </a:r>
            <a:r>
              <a:rPr b="1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Power BI dashboards</a:t>
            </a:r>
            <a:r>
              <a:rPr b="0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to monitor SLOs in real time across ED 486, 487, and 490.</a:t>
            </a:r>
            <a:endParaRPr b="0" i="0" sz="1300" u="none" cap="none" strike="noStrike"/>
          </a:p>
        </p:txBody>
      </p:sp>
      <p:sp>
        <p:nvSpPr>
          <p:cNvPr id="80" name="Google Shape;80;p3"/>
          <p:cNvSpPr/>
          <p:nvPr/>
        </p:nvSpPr>
        <p:spPr>
          <a:xfrm>
            <a:off x="682228" y="3563660"/>
            <a:ext cx="7779544" cy="22860"/>
          </a:xfrm>
          <a:prstGeom prst="rect">
            <a:avLst/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3"/>
          <p:cNvSpPr/>
          <p:nvPr/>
        </p:nvSpPr>
        <p:spPr>
          <a:xfrm>
            <a:off x="682228" y="3694628"/>
            <a:ext cx="2131933" cy="266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650"/>
              <a:buFont typeface="Libre Baskerville"/>
              <a:buNone/>
            </a:pPr>
            <a:r>
              <a:rPr b="0" i="0" lang="en-US" sz="16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UTEP</a:t>
            </a:r>
            <a:endParaRPr b="0" i="0" sz="1650" u="none" cap="none" strike="noStrike"/>
          </a:p>
        </p:txBody>
      </p:sp>
      <p:sp>
        <p:nvSpPr>
          <p:cNvPr id="82" name="Google Shape;82;p3"/>
          <p:cNvSpPr/>
          <p:nvPr/>
        </p:nvSpPr>
        <p:spPr>
          <a:xfrm>
            <a:off x="682228" y="4048958"/>
            <a:ext cx="7779544" cy="507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300"/>
              <a:buFont typeface="DM Sans"/>
              <a:buNone/>
            </a:pPr>
            <a:r>
              <a:rPr b="0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Direct presentations to paraprofessionals for recruitment; redesigned the </a:t>
            </a:r>
            <a:r>
              <a:rPr b="1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POP packet</a:t>
            </a:r>
            <a:r>
              <a:rPr b="0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to streamline data entry for site coordinators.</a:t>
            </a:r>
            <a:endParaRPr b="0" i="0" sz="1300" u="none" cap="none" strike="noStrike"/>
          </a:p>
        </p:txBody>
      </p:sp>
      <p:sp>
        <p:nvSpPr>
          <p:cNvPr id="83" name="Google Shape;83;p3"/>
          <p:cNvSpPr/>
          <p:nvPr/>
        </p:nvSpPr>
        <p:spPr>
          <a:xfrm>
            <a:off x="682228" y="5097780"/>
            <a:ext cx="7779544" cy="22860"/>
          </a:xfrm>
          <a:prstGeom prst="rect">
            <a:avLst/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3"/>
          <p:cNvSpPr/>
          <p:nvPr/>
        </p:nvSpPr>
        <p:spPr>
          <a:xfrm>
            <a:off x="682228" y="5228749"/>
            <a:ext cx="2131933" cy="266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650"/>
              <a:buFont typeface="Libre Baskerville"/>
              <a:buNone/>
            </a:pPr>
            <a:r>
              <a:rPr b="0" i="0" lang="en-US" sz="16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Tarleton</a:t>
            </a:r>
            <a:endParaRPr b="0" i="0" sz="1650" u="none" cap="none" strike="noStrike"/>
          </a:p>
        </p:txBody>
      </p:sp>
      <p:sp>
        <p:nvSpPr>
          <p:cNvPr id="85" name="Google Shape;85;p3"/>
          <p:cNvSpPr/>
          <p:nvPr/>
        </p:nvSpPr>
        <p:spPr>
          <a:xfrm>
            <a:off x="682228" y="5583079"/>
            <a:ext cx="7779544" cy="507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300"/>
              <a:buFont typeface="DM Sans"/>
              <a:buNone/>
            </a:pPr>
            <a:r>
              <a:rPr b="0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Phased rollout of the </a:t>
            </a:r>
            <a:r>
              <a:rPr b="1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TSU Educator Portal</a:t>
            </a:r>
            <a:r>
              <a:rPr b="0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using a Portal Committee and small-scale pilot groups (Blocks 1 and 2) to refine forms and protocols.</a:t>
            </a:r>
            <a:endParaRPr b="0" i="0" sz="1300" u="none" cap="none" strike="noStrike"/>
          </a:p>
        </p:txBody>
      </p:sp>
      <p:sp>
        <p:nvSpPr>
          <p:cNvPr id="86" name="Google Shape;86;p3"/>
          <p:cNvSpPr/>
          <p:nvPr/>
        </p:nvSpPr>
        <p:spPr>
          <a:xfrm>
            <a:off x="682228" y="6631900"/>
            <a:ext cx="7779544" cy="22860"/>
          </a:xfrm>
          <a:prstGeom prst="rect">
            <a:avLst/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3"/>
          <p:cNvSpPr/>
          <p:nvPr/>
        </p:nvSpPr>
        <p:spPr>
          <a:xfrm>
            <a:off x="682228" y="6762869"/>
            <a:ext cx="2131933" cy="266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242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650"/>
              <a:buFont typeface="Libre Baskerville"/>
              <a:buNone/>
            </a:pPr>
            <a:r>
              <a:rPr b="0" i="0" lang="en-US" sz="16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West Texas</a:t>
            </a:r>
            <a:endParaRPr b="0" i="0" sz="1650" u="none" cap="none" strike="noStrike"/>
          </a:p>
        </p:txBody>
      </p:sp>
      <p:sp>
        <p:nvSpPr>
          <p:cNvPr id="88" name="Google Shape;88;p3"/>
          <p:cNvSpPr/>
          <p:nvPr/>
        </p:nvSpPr>
        <p:spPr>
          <a:xfrm>
            <a:off x="682228" y="7117199"/>
            <a:ext cx="7779544" cy="507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300"/>
              <a:buFont typeface="DM Sans"/>
              <a:buNone/>
            </a:pPr>
            <a:r>
              <a:rPr b="0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Qualtrics needs assessment with faculty/staff; began transition to the </a:t>
            </a:r>
            <a:r>
              <a:rPr b="1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Aggie Portal</a:t>
            </a:r>
            <a:r>
              <a:rPr b="0" i="0" lang="en-US" sz="13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to automate exam breakdown distribution and feedback.</a:t>
            </a:r>
            <a:endParaRPr b="0" i="0" sz="1300" u="none" cap="none" strike="noStrik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/>
          <p:nvPr/>
        </p:nvSpPr>
        <p:spPr>
          <a:xfrm>
            <a:off x="638415" y="385438"/>
            <a:ext cx="6590100" cy="6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58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900"/>
              <a:buFont typeface="Libre Baskerville"/>
              <a:buNone/>
            </a:pPr>
            <a:r>
              <a:rPr b="0" i="0" lang="en-US" sz="390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Learning Across the Team</a:t>
            </a:r>
            <a:endParaRPr b="0" i="0" sz="3900" u="none" cap="none" strike="noStrike"/>
          </a:p>
        </p:txBody>
      </p:sp>
      <p:sp>
        <p:nvSpPr>
          <p:cNvPr id="95" name="Google Shape;95;p4"/>
          <p:cNvSpPr/>
          <p:nvPr/>
        </p:nvSpPr>
        <p:spPr>
          <a:xfrm>
            <a:off x="650915" y="2451497"/>
            <a:ext cx="6565106" cy="3385899"/>
          </a:xfrm>
          <a:prstGeom prst="roundRect">
            <a:avLst>
              <a:gd fmla="val 4220" name="adj"/>
            </a:avLst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4"/>
          <p:cNvSpPr/>
          <p:nvPr/>
        </p:nvSpPr>
        <p:spPr>
          <a:xfrm>
            <a:off x="849273" y="2649855"/>
            <a:ext cx="4931926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How Campuses Influenced Each Other</a:t>
            </a:r>
            <a:endParaRPr b="0" i="0" sz="1950" u="none" cap="none" strike="noStrike"/>
          </a:p>
        </p:txBody>
      </p:sp>
      <p:sp>
        <p:nvSpPr>
          <p:cNvPr id="97" name="Google Shape;97;p4"/>
          <p:cNvSpPr/>
          <p:nvPr/>
        </p:nvSpPr>
        <p:spPr>
          <a:xfrm>
            <a:off x="849273" y="3158371"/>
            <a:ext cx="6168390" cy="12701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UTEP's focus on simplifying data entry at the point of collection shaped TAMUT's thinking about clean inputs. Tarleton and West Texas's movement toward the Aggie Portal provided a roadmap for integrating institutional data into state-level reporting structures.</a:t>
            </a:r>
            <a:endParaRPr b="0" i="0" sz="1550" u="none" cap="none" strike="noStrike"/>
          </a:p>
        </p:txBody>
      </p:sp>
      <p:sp>
        <p:nvSpPr>
          <p:cNvPr id="98" name="Google Shape;98;p4"/>
          <p:cNvSpPr/>
          <p:nvPr/>
        </p:nvSpPr>
        <p:spPr>
          <a:xfrm>
            <a:off x="7564874" y="2451505"/>
            <a:ext cx="29160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How Thinking Evolved</a:t>
            </a:r>
            <a:endParaRPr b="0" i="0" sz="1950" u="none" cap="none" strike="noStrike"/>
          </a:p>
        </p:txBody>
      </p:sp>
      <p:sp>
        <p:nvSpPr>
          <p:cNvPr id="99" name="Google Shape;99;p4"/>
          <p:cNvSpPr/>
          <p:nvPr/>
        </p:nvSpPr>
        <p:spPr>
          <a:xfrm>
            <a:off x="7564874" y="3158371"/>
            <a:ext cx="6279356" cy="9526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Over time, the team shifted from isolated solutions to considering the </a:t>
            </a:r>
            <a:r>
              <a:rPr b="1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full data lifecycle</a:t>
            </a: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: collection, entry, analysis, visualization, and use. Key insights included:</a:t>
            </a:r>
            <a:endParaRPr b="0" i="0" sz="1550" u="none" cap="none" strike="noStrike"/>
          </a:p>
        </p:txBody>
      </p:sp>
      <p:sp>
        <p:nvSpPr>
          <p:cNvPr id="100" name="Google Shape;100;p4"/>
          <p:cNvSpPr/>
          <p:nvPr/>
        </p:nvSpPr>
        <p:spPr>
          <a:xfrm>
            <a:off x="7564874" y="4289584"/>
            <a:ext cx="6279356" cy="1478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Char char="•"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Sophisticated systems still require strong user support (TAMUT)</a:t>
            </a:r>
            <a:endParaRPr b="0" i="0" sz="1550" u="none" cap="none" strike="noStrike"/>
          </a:p>
          <a:p>
            <a:pPr indent="-342900" lvl="0" marL="34290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Char char="•"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Direct stakeholder engagement is essential (UTEP)</a:t>
            </a:r>
            <a:endParaRPr b="0" i="0" sz="1550" u="none" cap="none" strike="noStrike"/>
          </a:p>
          <a:p>
            <a:pPr indent="-342900" lvl="0" marL="34290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Char char="•"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Slow-release pilots catch form errors early (Tarleton)</a:t>
            </a:r>
            <a:endParaRPr b="0" i="0" sz="1550" u="none" cap="none" strike="noStrike"/>
          </a:p>
          <a:p>
            <a:pPr indent="-342900" lvl="0" marL="34290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Char char="•"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Faculty need to know "the why" to buy in (West Texas)</a:t>
            </a:r>
            <a:endParaRPr b="0" i="0" sz="1550" u="none" cap="none" strike="noStrike"/>
          </a:p>
        </p:txBody>
      </p:sp>
      <p:sp>
        <p:nvSpPr>
          <p:cNvPr id="101" name="Google Shape;101;p4"/>
          <p:cNvSpPr/>
          <p:nvPr/>
        </p:nvSpPr>
        <p:spPr>
          <a:xfrm>
            <a:off x="793790" y="6060638"/>
            <a:ext cx="13042821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Collaborative sessions — including the </a:t>
            </a:r>
            <a:r>
              <a:rPr b="1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Fall 2025 CSOTTE conference</a:t>
            </a: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— allowed the EPPIC to refine approaches and consider solutions beyond individual campuses.</a:t>
            </a:r>
            <a:endParaRPr b="0" i="0" sz="1550" u="none" cap="none" strike="noStrik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/>
          <p:nvPr/>
        </p:nvSpPr>
        <p:spPr>
          <a:xfrm>
            <a:off x="793802" y="444575"/>
            <a:ext cx="11788200" cy="6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58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900"/>
              <a:buFont typeface="Libre Baskerville"/>
              <a:buNone/>
            </a:pPr>
            <a:r>
              <a:rPr b="0" i="0" lang="en-US" sz="390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Evidence Collected &amp; What It Revealed</a:t>
            </a:r>
            <a:endParaRPr b="0" i="0" sz="3900" u="none" cap="none" strike="noStrike"/>
          </a:p>
        </p:txBody>
      </p:sp>
      <p:sp>
        <p:nvSpPr>
          <p:cNvPr id="108" name="Google Shape;108;p5"/>
          <p:cNvSpPr/>
          <p:nvPr/>
        </p:nvSpPr>
        <p:spPr>
          <a:xfrm>
            <a:off x="793790" y="2017157"/>
            <a:ext cx="6422231" cy="1476256"/>
          </a:xfrm>
          <a:prstGeom prst="roundRect">
            <a:avLst>
              <a:gd fmla="val 5647" name="adj"/>
            </a:avLst>
          </a:prstGeom>
          <a:solidFill>
            <a:srgbClr val="F7EDD4"/>
          </a:solidFill>
          <a:ln cap="flat" cmpd="sng" w="9525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999768" y="2223135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TAMUT</a:t>
            </a:r>
            <a:endParaRPr b="0" i="0" sz="1950" u="none" cap="none" strike="noStrike"/>
          </a:p>
        </p:txBody>
      </p:sp>
      <p:sp>
        <p:nvSpPr>
          <p:cNvPr id="110" name="Google Shape;110;p5"/>
          <p:cNvSpPr/>
          <p:nvPr/>
        </p:nvSpPr>
        <p:spPr>
          <a:xfrm>
            <a:off x="999768" y="2652355"/>
            <a:ext cx="6010275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System performance logs, instructor reflections, and dashboard usage data.</a:t>
            </a:r>
            <a:endParaRPr b="0" i="0" sz="1550" u="none" cap="none" strike="noStrike"/>
          </a:p>
        </p:txBody>
      </p:sp>
      <p:sp>
        <p:nvSpPr>
          <p:cNvPr id="111" name="Google Shape;111;p5"/>
          <p:cNvSpPr/>
          <p:nvPr/>
        </p:nvSpPr>
        <p:spPr>
          <a:xfrm>
            <a:off x="7414379" y="2017157"/>
            <a:ext cx="6422231" cy="1476256"/>
          </a:xfrm>
          <a:prstGeom prst="roundRect">
            <a:avLst>
              <a:gd fmla="val 5647" name="adj"/>
            </a:avLst>
          </a:prstGeom>
          <a:solidFill>
            <a:srgbClr val="F7EDD4"/>
          </a:solidFill>
          <a:ln cap="flat" cmpd="sng" w="9525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"/>
          <p:cNvSpPr/>
          <p:nvPr/>
        </p:nvSpPr>
        <p:spPr>
          <a:xfrm>
            <a:off x="7620357" y="2223135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UTEP</a:t>
            </a:r>
            <a:endParaRPr b="0" i="0" sz="1950" u="none" cap="none" strike="noStrike"/>
          </a:p>
        </p:txBody>
      </p:sp>
      <p:sp>
        <p:nvSpPr>
          <p:cNvPr id="113" name="Google Shape;113;p5"/>
          <p:cNvSpPr/>
          <p:nvPr/>
        </p:nvSpPr>
        <p:spPr>
          <a:xfrm>
            <a:off x="7620357" y="2652355"/>
            <a:ext cx="6010275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Recruitment attendance, application numbers, and site coordinator feedback on the POP packet.</a:t>
            </a:r>
            <a:endParaRPr b="0" i="0" sz="1550" u="none" cap="none" strike="noStrike"/>
          </a:p>
        </p:txBody>
      </p:sp>
      <p:sp>
        <p:nvSpPr>
          <p:cNvPr id="114" name="Google Shape;114;p5"/>
          <p:cNvSpPr/>
          <p:nvPr/>
        </p:nvSpPr>
        <p:spPr>
          <a:xfrm>
            <a:off x="793790" y="3691771"/>
            <a:ext cx="6422231" cy="1476256"/>
          </a:xfrm>
          <a:prstGeom prst="roundRect">
            <a:avLst>
              <a:gd fmla="val 5647" name="adj"/>
            </a:avLst>
          </a:prstGeom>
          <a:solidFill>
            <a:srgbClr val="F7EDD4"/>
          </a:solidFill>
          <a:ln cap="flat" cmpd="sng" w="9525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"/>
          <p:cNvSpPr/>
          <p:nvPr/>
        </p:nvSpPr>
        <p:spPr>
          <a:xfrm>
            <a:off x="999768" y="3897749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Tarleton</a:t>
            </a:r>
            <a:endParaRPr b="0" i="0" sz="1950" u="none" cap="none" strike="noStrike"/>
          </a:p>
        </p:txBody>
      </p:sp>
      <p:sp>
        <p:nvSpPr>
          <p:cNvPr id="116" name="Google Shape;116;p5"/>
          <p:cNvSpPr/>
          <p:nvPr/>
        </p:nvSpPr>
        <p:spPr>
          <a:xfrm>
            <a:off x="999768" y="4326969"/>
            <a:ext cx="6010275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Portal completion rates, Zoom focus group transcriptions, and form refinement logs.</a:t>
            </a:r>
            <a:endParaRPr b="0" i="0" sz="1550" u="none" cap="none" strike="noStrike"/>
          </a:p>
        </p:txBody>
      </p:sp>
      <p:sp>
        <p:nvSpPr>
          <p:cNvPr id="117" name="Google Shape;117;p5"/>
          <p:cNvSpPr/>
          <p:nvPr/>
        </p:nvSpPr>
        <p:spPr>
          <a:xfrm>
            <a:off x="7414379" y="3691771"/>
            <a:ext cx="6422231" cy="1476256"/>
          </a:xfrm>
          <a:prstGeom prst="roundRect">
            <a:avLst>
              <a:gd fmla="val 5647" name="adj"/>
            </a:avLst>
          </a:prstGeom>
          <a:solidFill>
            <a:srgbClr val="F7EDD4"/>
          </a:solidFill>
          <a:ln cap="flat" cmpd="sng" w="9525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"/>
          <p:cNvSpPr/>
          <p:nvPr/>
        </p:nvSpPr>
        <p:spPr>
          <a:xfrm>
            <a:off x="7620357" y="3897749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West Texas</a:t>
            </a:r>
            <a:endParaRPr b="0" i="0" sz="1950" u="none" cap="none" strike="noStrike"/>
          </a:p>
        </p:txBody>
      </p:sp>
      <p:sp>
        <p:nvSpPr>
          <p:cNvPr id="119" name="Google Shape;119;p5"/>
          <p:cNvSpPr/>
          <p:nvPr/>
        </p:nvSpPr>
        <p:spPr>
          <a:xfrm>
            <a:off x="7620357" y="4326969"/>
            <a:ext cx="6010275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1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21 Qualtrics responses</a:t>
            </a: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from faculty and staff assessing current system functionality.</a:t>
            </a:r>
            <a:endParaRPr b="0" i="0" sz="1550" u="none" cap="none" strike="noStrike"/>
          </a:p>
        </p:txBody>
      </p:sp>
      <p:sp>
        <p:nvSpPr>
          <p:cNvPr id="120" name="Google Shape;120;p5"/>
          <p:cNvSpPr/>
          <p:nvPr/>
        </p:nvSpPr>
        <p:spPr>
          <a:xfrm>
            <a:off x="793790" y="5589627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What Worked</a:t>
            </a:r>
            <a:endParaRPr b="0" i="0" sz="1950" u="none" cap="none" strike="noStrike"/>
          </a:p>
        </p:txBody>
      </p:sp>
      <p:sp>
        <p:nvSpPr>
          <p:cNvPr id="121" name="Google Shape;121;p5"/>
          <p:cNvSpPr/>
          <p:nvPr/>
        </p:nvSpPr>
        <p:spPr>
          <a:xfrm>
            <a:off x="793790" y="6098143"/>
            <a:ext cx="6279356" cy="9526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Streamlining systems — through automation or simplification — improved both efficiency and user experience. A single "source of truth" improved usability across all contexts.</a:t>
            </a:r>
            <a:endParaRPr b="0" i="0" sz="1550" u="none" cap="none" strike="noStrike"/>
          </a:p>
        </p:txBody>
      </p:sp>
      <p:sp>
        <p:nvSpPr>
          <p:cNvPr id="122" name="Google Shape;122;p5"/>
          <p:cNvSpPr/>
          <p:nvPr/>
        </p:nvSpPr>
        <p:spPr>
          <a:xfrm>
            <a:off x="7564874" y="5589627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What Didn't</a:t>
            </a:r>
            <a:endParaRPr b="0" i="0" sz="1950" u="none" cap="none" strike="noStrike"/>
          </a:p>
        </p:txBody>
      </p:sp>
      <p:sp>
        <p:nvSpPr>
          <p:cNvPr id="123" name="Google Shape;123;p5"/>
          <p:cNvSpPr/>
          <p:nvPr/>
        </p:nvSpPr>
        <p:spPr>
          <a:xfrm>
            <a:off x="7564874" y="6098143"/>
            <a:ext cx="6279356" cy="9526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Technical complexity (TAMUT), document access issues (UTEP), anonymity vs. qualitative feedback tension (West Texas), and "portal fatigue" without a clear handbook (Tarleton).</a:t>
            </a:r>
            <a:endParaRPr b="0" i="0" sz="1550" u="none" cap="none" strike="noStrik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9" name="Google Shape;12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6"/>
          <p:cNvSpPr/>
          <p:nvPr/>
        </p:nvSpPr>
        <p:spPr>
          <a:xfrm>
            <a:off x="6280190" y="858917"/>
            <a:ext cx="7556421" cy="1240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58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900"/>
              <a:buFont typeface="Libre Baskerville"/>
              <a:buNone/>
            </a:pPr>
            <a:r>
              <a:rPr b="0" i="0" lang="en-US" sz="390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 Consistent Pattern: The "One-Stop Shop"</a:t>
            </a:r>
            <a:endParaRPr b="0" i="0" sz="3900" u="none" cap="none" strike="noStrike"/>
          </a:p>
        </p:txBody>
      </p:sp>
      <p:sp>
        <p:nvSpPr>
          <p:cNvPr id="131" name="Google Shape;131;p6"/>
          <p:cNvSpPr/>
          <p:nvPr/>
        </p:nvSpPr>
        <p:spPr>
          <a:xfrm>
            <a:off x="6577846" y="2619970"/>
            <a:ext cx="7258764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All campuses expressed the need for a single place where data could be accessed, interpreted, and used by multiple stakeholders.</a:t>
            </a:r>
            <a:endParaRPr b="0" i="0" sz="1550" u="none" cap="none" strike="noStrike"/>
          </a:p>
        </p:txBody>
      </p:sp>
      <p:sp>
        <p:nvSpPr>
          <p:cNvPr id="132" name="Google Shape;132;p6"/>
          <p:cNvSpPr/>
          <p:nvPr/>
        </p:nvSpPr>
        <p:spPr>
          <a:xfrm>
            <a:off x="6280190" y="2396728"/>
            <a:ext cx="22860" cy="1081564"/>
          </a:xfrm>
          <a:prstGeom prst="rect">
            <a:avLst/>
          </a:prstGeom>
          <a:solidFill>
            <a:srgbClr val="B88E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"/>
          <p:cNvSpPr/>
          <p:nvPr/>
        </p:nvSpPr>
        <p:spPr>
          <a:xfrm>
            <a:off x="7024330" y="3701534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TAMUT</a:t>
            </a:r>
            <a:endParaRPr b="0" i="0" sz="1950" u="none" cap="none" strike="noStrike"/>
          </a:p>
        </p:txBody>
      </p:sp>
      <p:sp>
        <p:nvSpPr>
          <p:cNvPr id="134" name="Google Shape;134;p6"/>
          <p:cNvSpPr/>
          <p:nvPr/>
        </p:nvSpPr>
        <p:spPr>
          <a:xfrm>
            <a:off x="7024330" y="4130754"/>
            <a:ext cx="6812280" cy="317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Power BI dashboard as a real-time visualization hub for SLO monitoring.</a:t>
            </a:r>
            <a:endParaRPr b="0" i="0" sz="1550" u="none" cap="none" strike="noStrike"/>
          </a:p>
        </p:txBody>
      </p:sp>
      <p:sp>
        <p:nvSpPr>
          <p:cNvPr id="135" name="Google Shape;135;p6"/>
          <p:cNvSpPr/>
          <p:nvPr/>
        </p:nvSpPr>
        <p:spPr>
          <a:xfrm>
            <a:off x="7024330" y="4845129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UTEP</a:t>
            </a:r>
            <a:endParaRPr b="0" i="0" sz="1950" u="none" cap="none" strike="noStrike"/>
          </a:p>
        </p:txBody>
      </p:sp>
      <p:sp>
        <p:nvSpPr>
          <p:cNvPr id="136" name="Google Shape;136;p6"/>
          <p:cNvSpPr/>
          <p:nvPr/>
        </p:nvSpPr>
        <p:spPr>
          <a:xfrm>
            <a:off x="7024330" y="5274350"/>
            <a:ext cx="6812280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Streamlined POP packet reducing redundancy at the point of data collection.</a:t>
            </a:r>
            <a:endParaRPr b="0" i="0" sz="1550" u="none" cap="none" strike="noStrike"/>
          </a:p>
        </p:txBody>
      </p:sp>
      <p:sp>
        <p:nvSpPr>
          <p:cNvPr id="137" name="Google Shape;137;p6"/>
          <p:cNvSpPr/>
          <p:nvPr/>
        </p:nvSpPr>
        <p:spPr>
          <a:xfrm>
            <a:off x="7024322" y="6306275"/>
            <a:ext cx="46332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Tarleton &amp; West Texas</a:t>
            </a:r>
            <a:endParaRPr b="0" i="0" sz="1950" u="none" cap="none" strike="noStrike"/>
          </a:p>
        </p:txBody>
      </p:sp>
      <p:sp>
        <p:nvSpPr>
          <p:cNvPr id="138" name="Google Shape;138;p6"/>
          <p:cNvSpPr/>
          <p:nvPr/>
        </p:nvSpPr>
        <p:spPr>
          <a:xfrm>
            <a:off x="7024255" y="6851110"/>
            <a:ext cx="68124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Standardized Educator/Aggie Portal providing consistent data access across stakeholders.</a:t>
            </a:r>
            <a:endParaRPr b="0" i="0" sz="1550" u="none" cap="none" strike="noStrik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/>
          <p:nvPr/>
        </p:nvSpPr>
        <p:spPr>
          <a:xfrm>
            <a:off x="793790" y="1124545"/>
            <a:ext cx="9437489" cy="6200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358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900"/>
              <a:buFont typeface="Libre Baskerville"/>
              <a:buNone/>
            </a:pPr>
            <a:r>
              <a:rPr b="0" i="0" lang="en-US" sz="390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Implications &amp; Cautions for the Field</a:t>
            </a:r>
            <a:endParaRPr b="0" i="0" sz="3900" u="none" cap="none" strike="noStrike"/>
          </a:p>
        </p:txBody>
      </p:sp>
      <p:sp>
        <p:nvSpPr>
          <p:cNvPr id="145" name="Google Shape;145;p7"/>
          <p:cNvSpPr/>
          <p:nvPr/>
        </p:nvSpPr>
        <p:spPr>
          <a:xfrm>
            <a:off x="793803" y="2365850"/>
            <a:ext cx="44829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What Programs Should Try</a:t>
            </a:r>
            <a:endParaRPr b="0" i="0" sz="1950" u="none" cap="none" strike="noStrike"/>
          </a:p>
        </p:txBody>
      </p:sp>
      <p:sp>
        <p:nvSpPr>
          <p:cNvPr id="146" name="Google Shape;146;p7"/>
          <p:cNvSpPr/>
          <p:nvPr/>
        </p:nvSpPr>
        <p:spPr>
          <a:xfrm>
            <a:off x="793790" y="2749153"/>
            <a:ext cx="6279356" cy="14089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Simplify data collection </a:t>
            </a:r>
            <a:r>
              <a:rPr b="0" i="1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before</a:t>
            </a: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moving to advanced systems</a:t>
            </a:r>
            <a:endParaRPr b="0" i="0" sz="1550" u="none" cap="none" strike="noStrike"/>
          </a:p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Create </a:t>
            </a:r>
            <a:r>
              <a:rPr b="1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"Pilot Quick-Start Guides"</a:t>
            </a: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(Tarleton model)</a:t>
            </a:r>
            <a:endParaRPr b="0" i="0" sz="1550" u="none" cap="none" strike="noStrike"/>
          </a:p>
          <a:p>
            <a:pPr indent="-342900" lvl="0" marL="34290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Char char="•"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Conduct internal needs assessments to ensure the system solves actual faculty problems (West Texas model)</a:t>
            </a:r>
            <a:endParaRPr b="0" i="0" sz="1550" u="none" cap="none" strike="noStrike"/>
          </a:p>
        </p:txBody>
      </p:sp>
      <p:sp>
        <p:nvSpPr>
          <p:cNvPr id="147" name="Google Shape;147;p7"/>
          <p:cNvSpPr/>
          <p:nvPr/>
        </p:nvSpPr>
        <p:spPr>
          <a:xfrm>
            <a:off x="793790" y="4381381"/>
            <a:ext cx="6279356" cy="1478280"/>
          </a:xfrm>
          <a:prstGeom prst="roundRect">
            <a:avLst>
              <a:gd fmla="val 5639" name="adj"/>
            </a:avLst>
          </a:prstGeom>
          <a:solidFill>
            <a:srgbClr val="B6FC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8" name="Google Shape;14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2148" y="4676656"/>
            <a:ext cx="248007" cy="19835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/>
          <p:nvPr/>
        </p:nvSpPr>
        <p:spPr>
          <a:xfrm>
            <a:off x="1438513" y="4629269"/>
            <a:ext cx="5436275" cy="9526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Effective data systems must be both </a:t>
            </a:r>
            <a:r>
              <a:rPr b="1" i="0" lang="en-US" sz="155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functional and usable</a:t>
            </a:r>
            <a:r>
              <a:rPr b="0" i="0" lang="en-US" sz="155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. The goal is not just to collect data — but to ensure it improves outcomes.</a:t>
            </a:r>
            <a:endParaRPr b="0" i="0" sz="1550" u="none" cap="none" strike="noStrike"/>
          </a:p>
        </p:txBody>
      </p:sp>
      <p:sp>
        <p:nvSpPr>
          <p:cNvPr id="150" name="Google Shape;150;p7"/>
          <p:cNvSpPr/>
          <p:nvPr/>
        </p:nvSpPr>
        <p:spPr>
          <a:xfrm>
            <a:off x="7564875" y="2318425"/>
            <a:ext cx="60186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1950"/>
              <a:buFont typeface="Libre Baskerville"/>
              <a:buNone/>
            </a:pPr>
            <a:r>
              <a:rPr b="0" i="0" lang="en-US" sz="195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What to Approach with Caution</a:t>
            </a:r>
            <a:endParaRPr b="0" i="0" sz="1950" u="none" cap="none" strike="noStrike"/>
          </a:p>
        </p:txBody>
      </p:sp>
      <p:sp>
        <p:nvSpPr>
          <p:cNvPr id="151" name="Google Shape;151;p7"/>
          <p:cNvSpPr/>
          <p:nvPr/>
        </p:nvSpPr>
        <p:spPr>
          <a:xfrm>
            <a:off x="7564874" y="2749153"/>
            <a:ext cx="6279356" cy="2748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Char char="•"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Avoid complex tech solutions without a plan for staff turnover or ongoing training</a:t>
            </a:r>
            <a:endParaRPr b="0" i="0" sz="1550" u="none" cap="none" strike="noStrike"/>
          </a:p>
          <a:p>
            <a:pPr indent="-342900" lvl="0" marL="34290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Char char="•"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A system is only as good as the person currently running it — build in redundancy</a:t>
            </a:r>
            <a:endParaRPr b="0" i="0" sz="1550" u="none" cap="none" strike="noStrike"/>
          </a:p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Improving data systems is an </a:t>
            </a:r>
            <a:r>
              <a:rPr b="1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organizational challenge</a:t>
            </a: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as much as a technical one</a:t>
            </a:r>
            <a:endParaRPr b="0" i="0" sz="1550" u="none" cap="none" strike="noStrike"/>
          </a:p>
          <a:p>
            <a:pPr indent="-342900" lvl="0" marL="34290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50"/>
              <a:buFont typeface="DM Sans"/>
              <a:buChar char="•"/>
            </a:pPr>
            <a:r>
              <a:rPr b="0" i="0" lang="en-US" sz="155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Success requires alignment from the Dean to the Student Worker</a:t>
            </a:r>
            <a:endParaRPr b="0" i="0" sz="1550" u="none" cap="none" strike="noStrike"/>
          </a:p>
        </p:txBody>
      </p:sp>
      <p:sp>
        <p:nvSpPr>
          <p:cNvPr id="152" name="Google Shape;152;p7"/>
          <p:cNvSpPr/>
          <p:nvPr/>
        </p:nvSpPr>
        <p:spPr>
          <a:xfrm>
            <a:off x="7564874" y="5720953"/>
            <a:ext cx="6279356" cy="1160740"/>
          </a:xfrm>
          <a:prstGeom prst="roundRect">
            <a:avLst>
              <a:gd fmla="val 7182" name="adj"/>
            </a:avLst>
          </a:prstGeom>
          <a:solidFill>
            <a:srgbClr val="FCF2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3" name="Google Shape;15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3232" y="6016228"/>
            <a:ext cx="248007" cy="19835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/>
          <p:nvPr/>
        </p:nvSpPr>
        <p:spPr>
          <a:xfrm>
            <a:off x="8209598" y="5968841"/>
            <a:ext cx="5436275" cy="635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2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DM Sans"/>
              <a:buNone/>
            </a:pPr>
            <a:r>
              <a:rPr b="0" i="0" lang="en-US" sz="155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West Texas: without clear software procedures, institutional memory is at risk during staff transitions.</a:t>
            </a:r>
            <a:endParaRPr b="0" i="0" sz="1550" u="none" cap="none" strike="noStrik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"/>
          <p:cNvSpPr/>
          <p:nvPr/>
        </p:nvSpPr>
        <p:spPr>
          <a:xfrm>
            <a:off x="781407" y="547449"/>
            <a:ext cx="7162086" cy="610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5C4E3D"/>
              </a:buClr>
              <a:buSzPts val="3800"/>
              <a:buFont typeface="Libre Baskerville"/>
              <a:buNone/>
            </a:pPr>
            <a:r>
              <a:rPr b="0" i="0" lang="en-US" sz="3800" u="none" cap="none" strike="noStrike">
                <a:solidFill>
                  <a:srgbClr val="5C4E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Next Steps &amp; Looking Ahead</a:t>
            </a:r>
            <a:endParaRPr b="0" i="0" sz="3800" u="none" cap="none" strike="noStrike"/>
          </a:p>
        </p:txBody>
      </p:sp>
      <p:sp>
        <p:nvSpPr>
          <p:cNvPr id="161" name="Google Shape;161;p8"/>
          <p:cNvSpPr/>
          <p:nvPr/>
        </p:nvSpPr>
        <p:spPr>
          <a:xfrm>
            <a:off x="781407" y="1542455"/>
            <a:ext cx="13067586" cy="6203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00"/>
              <a:buFont typeface="DM Sans"/>
              <a:buNone/>
            </a:pPr>
            <a:r>
              <a:rPr b="0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Each institution leaves this EPPIC cycle with clear momentum. The work reinforces that improvement efforts must center </a:t>
            </a:r>
            <a:r>
              <a:rPr b="1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human-centered data design</a:t>
            </a:r>
            <a:r>
              <a:rPr b="0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— prioritizing clarity, accessibility, and the removal of "technical walls."</a:t>
            </a:r>
            <a:endParaRPr b="0" i="0" sz="1500" u="none" cap="none" strike="noStrike"/>
          </a:p>
        </p:txBody>
      </p:sp>
      <p:sp>
        <p:nvSpPr>
          <p:cNvPr id="162" name="Google Shape;162;p8"/>
          <p:cNvSpPr/>
          <p:nvPr/>
        </p:nvSpPr>
        <p:spPr>
          <a:xfrm>
            <a:off x="781407" y="4201358"/>
            <a:ext cx="13067586" cy="22860"/>
          </a:xfrm>
          <a:prstGeom prst="roundRect">
            <a:avLst>
              <a:gd fmla="val 358954" name="adj"/>
            </a:avLst>
          </a:prstGeom>
          <a:solidFill>
            <a:srgbClr val="DDD3B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"/>
          <p:cNvSpPr/>
          <p:nvPr/>
        </p:nvSpPr>
        <p:spPr>
          <a:xfrm>
            <a:off x="3311366" y="3615333"/>
            <a:ext cx="22860" cy="586026"/>
          </a:xfrm>
          <a:prstGeom prst="roundRect">
            <a:avLst>
              <a:gd fmla="val 358954" name="adj"/>
            </a:avLst>
          </a:prstGeom>
          <a:solidFill>
            <a:srgbClr val="DDD3B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8"/>
          <p:cNvSpPr/>
          <p:nvPr/>
        </p:nvSpPr>
        <p:spPr>
          <a:xfrm>
            <a:off x="3103007" y="3981569"/>
            <a:ext cx="439579" cy="439579"/>
          </a:xfrm>
          <a:prstGeom prst="roundRect">
            <a:avLst>
              <a:gd fmla="val 18667" name="adj"/>
            </a:avLst>
          </a:prstGeom>
          <a:solidFill>
            <a:srgbClr val="F7EDD4"/>
          </a:solidFill>
          <a:ln cap="flat" cmpd="sng" w="9525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8"/>
          <p:cNvSpPr/>
          <p:nvPr/>
        </p:nvSpPr>
        <p:spPr>
          <a:xfrm>
            <a:off x="3176290" y="4018240"/>
            <a:ext cx="293013" cy="366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2300"/>
              <a:buFont typeface="Libre Baskerville"/>
              <a:buNone/>
            </a:pPr>
            <a:r>
              <a:rPr b="0" i="0" lang="en-US" sz="230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</a:t>
            </a:r>
            <a:endParaRPr b="0" i="0" sz="2300" u="none" cap="none" strike="noStrike"/>
          </a:p>
        </p:txBody>
      </p:sp>
      <p:sp>
        <p:nvSpPr>
          <p:cNvPr id="166" name="Google Shape;166;p8"/>
          <p:cNvSpPr/>
          <p:nvPr/>
        </p:nvSpPr>
        <p:spPr>
          <a:xfrm>
            <a:off x="2101691" y="2379107"/>
            <a:ext cx="2442091" cy="305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00"/>
              <a:buFont typeface="Libre Baskerville"/>
              <a:buNone/>
            </a:pPr>
            <a:r>
              <a:rPr b="0" i="0" lang="en-US" sz="190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TAMUT</a:t>
            </a:r>
            <a:endParaRPr b="0" i="0" sz="1900" u="none" cap="none" strike="noStrike"/>
          </a:p>
        </p:txBody>
      </p:sp>
      <p:sp>
        <p:nvSpPr>
          <p:cNvPr id="167" name="Google Shape;167;p8"/>
          <p:cNvSpPr/>
          <p:nvPr/>
        </p:nvSpPr>
        <p:spPr>
          <a:xfrm>
            <a:off x="976670" y="2799636"/>
            <a:ext cx="4692253" cy="6203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00"/>
              <a:buFont typeface="DM Sans"/>
              <a:buNone/>
            </a:pPr>
            <a:r>
              <a:rPr b="0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Scale the Power BI dashboard system and connect to Banner data.</a:t>
            </a:r>
            <a:endParaRPr b="0" i="0" sz="1500" u="none" cap="none" strike="noStrike"/>
          </a:p>
        </p:txBody>
      </p:sp>
      <p:sp>
        <p:nvSpPr>
          <p:cNvPr id="168" name="Google Shape;168;p8"/>
          <p:cNvSpPr/>
          <p:nvPr/>
        </p:nvSpPr>
        <p:spPr>
          <a:xfrm>
            <a:off x="5972889" y="4201358"/>
            <a:ext cx="22860" cy="586026"/>
          </a:xfrm>
          <a:prstGeom prst="roundRect">
            <a:avLst>
              <a:gd fmla="val 358954" name="adj"/>
            </a:avLst>
          </a:prstGeom>
          <a:solidFill>
            <a:srgbClr val="DDD3B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8"/>
          <p:cNvSpPr/>
          <p:nvPr/>
        </p:nvSpPr>
        <p:spPr>
          <a:xfrm>
            <a:off x="5764530" y="3981569"/>
            <a:ext cx="439579" cy="439579"/>
          </a:xfrm>
          <a:prstGeom prst="roundRect">
            <a:avLst>
              <a:gd fmla="val 18667" name="adj"/>
            </a:avLst>
          </a:prstGeom>
          <a:solidFill>
            <a:srgbClr val="F7EDD4"/>
          </a:solidFill>
          <a:ln cap="flat" cmpd="sng" w="9525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5837813" y="4018240"/>
            <a:ext cx="293013" cy="366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2300"/>
              <a:buFont typeface="Libre Baskerville"/>
              <a:buNone/>
            </a:pPr>
            <a:r>
              <a:rPr b="0" i="0" lang="en-US" sz="230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2</a:t>
            </a:r>
            <a:endParaRPr b="0" i="0" sz="2300" u="none" cap="none" strike="noStrike"/>
          </a:p>
        </p:txBody>
      </p:sp>
      <p:sp>
        <p:nvSpPr>
          <p:cNvPr id="171" name="Google Shape;171;p8"/>
          <p:cNvSpPr/>
          <p:nvPr/>
        </p:nvSpPr>
        <p:spPr>
          <a:xfrm>
            <a:off x="4763214" y="4982766"/>
            <a:ext cx="2442091" cy="305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00"/>
              <a:buFont typeface="Libre Baskerville"/>
              <a:buNone/>
            </a:pPr>
            <a:r>
              <a:rPr b="0" i="0" lang="en-US" sz="190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UTEP</a:t>
            </a:r>
            <a:endParaRPr b="0" i="0" sz="1900" u="none" cap="none" strike="noStrike"/>
          </a:p>
        </p:txBody>
      </p:sp>
      <p:sp>
        <p:nvSpPr>
          <p:cNvPr id="172" name="Google Shape;172;p8"/>
          <p:cNvSpPr/>
          <p:nvPr/>
        </p:nvSpPr>
        <p:spPr>
          <a:xfrm>
            <a:off x="3334225" y="5403300"/>
            <a:ext cx="5300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00"/>
              <a:buFont typeface="DM Sans"/>
              <a:buNone/>
            </a:pPr>
            <a:r>
              <a:rPr lang="en-US" sz="1500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The new data system has enhanced documentation and data collection in our program. By the academic year 2026-2027, </a:t>
            </a:r>
            <a:r>
              <a:rPr b="1" lang="en-US" sz="1500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new data will be shared across the region.</a:t>
            </a:r>
            <a:endParaRPr b="1" i="0" sz="1500" u="none" cap="none" strike="noStrike"/>
          </a:p>
        </p:txBody>
      </p:sp>
      <p:sp>
        <p:nvSpPr>
          <p:cNvPr id="173" name="Google Shape;173;p8"/>
          <p:cNvSpPr/>
          <p:nvPr/>
        </p:nvSpPr>
        <p:spPr>
          <a:xfrm>
            <a:off x="8634532" y="3615333"/>
            <a:ext cx="22860" cy="586026"/>
          </a:xfrm>
          <a:prstGeom prst="roundRect">
            <a:avLst>
              <a:gd fmla="val 358954" name="adj"/>
            </a:avLst>
          </a:prstGeom>
          <a:solidFill>
            <a:srgbClr val="DDD3B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"/>
          <p:cNvSpPr/>
          <p:nvPr/>
        </p:nvSpPr>
        <p:spPr>
          <a:xfrm>
            <a:off x="8426172" y="3981569"/>
            <a:ext cx="439579" cy="439579"/>
          </a:xfrm>
          <a:prstGeom prst="roundRect">
            <a:avLst>
              <a:gd fmla="val 18667" name="adj"/>
            </a:avLst>
          </a:prstGeom>
          <a:solidFill>
            <a:srgbClr val="F7EDD4"/>
          </a:solidFill>
          <a:ln cap="flat" cmpd="sng" w="9525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"/>
          <p:cNvSpPr/>
          <p:nvPr/>
        </p:nvSpPr>
        <p:spPr>
          <a:xfrm>
            <a:off x="8499455" y="4018240"/>
            <a:ext cx="293013" cy="366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2300"/>
              <a:buFont typeface="Libre Baskerville"/>
              <a:buNone/>
            </a:pPr>
            <a:r>
              <a:rPr b="0" i="0" lang="en-US" sz="230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3</a:t>
            </a:r>
            <a:endParaRPr b="0" i="0" sz="2300" u="none" cap="none" strike="noStrike"/>
          </a:p>
        </p:txBody>
      </p:sp>
      <p:sp>
        <p:nvSpPr>
          <p:cNvPr id="176" name="Google Shape;176;p8"/>
          <p:cNvSpPr/>
          <p:nvPr/>
        </p:nvSpPr>
        <p:spPr>
          <a:xfrm>
            <a:off x="7424857" y="2379107"/>
            <a:ext cx="2442091" cy="305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00"/>
              <a:buFont typeface="Libre Baskerville"/>
              <a:buNone/>
            </a:pPr>
            <a:r>
              <a:rPr b="0" i="0" lang="en-US" sz="190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Tarleton</a:t>
            </a:r>
            <a:endParaRPr b="0" i="0" sz="1900" u="none" cap="none" strike="noStrike"/>
          </a:p>
        </p:txBody>
      </p:sp>
      <p:sp>
        <p:nvSpPr>
          <p:cNvPr id="177" name="Google Shape;177;p8"/>
          <p:cNvSpPr/>
          <p:nvPr/>
        </p:nvSpPr>
        <p:spPr>
          <a:xfrm>
            <a:off x="6299835" y="2799636"/>
            <a:ext cx="4692253" cy="6203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00"/>
              <a:buFont typeface="DM Sans"/>
              <a:buNone/>
            </a:pPr>
            <a:r>
              <a:rPr b="0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Full portal launch for Blocks 1–4 and an </a:t>
            </a:r>
            <a:r>
              <a:rPr b="1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April 2026 Spring Convening</a:t>
            </a:r>
            <a:r>
              <a:rPr b="0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b="0" i="0" sz="1500" u="none" cap="none" strike="noStrike"/>
          </a:p>
        </p:txBody>
      </p:sp>
      <p:sp>
        <p:nvSpPr>
          <p:cNvPr id="178" name="Google Shape;178;p8"/>
          <p:cNvSpPr/>
          <p:nvPr/>
        </p:nvSpPr>
        <p:spPr>
          <a:xfrm>
            <a:off x="11296055" y="4201358"/>
            <a:ext cx="22860" cy="586026"/>
          </a:xfrm>
          <a:prstGeom prst="roundRect">
            <a:avLst>
              <a:gd fmla="val 358954" name="adj"/>
            </a:avLst>
          </a:prstGeom>
          <a:solidFill>
            <a:srgbClr val="DDD3B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8"/>
          <p:cNvSpPr/>
          <p:nvPr/>
        </p:nvSpPr>
        <p:spPr>
          <a:xfrm>
            <a:off x="11087695" y="3981569"/>
            <a:ext cx="439579" cy="439579"/>
          </a:xfrm>
          <a:prstGeom prst="roundRect">
            <a:avLst>
              <a:gd fmla="val 18667" name="adj"/>
            </a:avLst>
          </a:prstGeom>
          <a:solidFill>
            <a:srgbClr val="F7EDD4"/>
          </a:solidFill>
          <a:ln cap="flat" cmpd="sng" w="9525">
            <a:solidFill>
              <a:srgbClr val="DDD3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"/>
          <p:cNvSpPr/>
          <p:nvPr/>
        </p:nvSpPr>
        <p:spPr>
          <a:xfrm>
            <a:off x="11160978" y="4018240"/>
            <a:ext cx="293013" cy="366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2300"/>
              <a:buFont typeface="Libre Baskerville"/>
              <a:buNone/>
            </a:pPr>
            <a:r>
              <a:rPr b="0" i="0" lang="en-US" sz="230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4</a:t>
            </a:r>
            <a:endParaRPr b="0" i="0" sz="2300" u="none" cap="none" strike="noStrike"/>
          </a:p>
        </p:txBody>
      </p:sp>
      <p:sp>
        <p:nvSpPr>
          <p:cNvPr id="181" name="Google Shape;181;p8"/>
          <p:cNvSpPr/>
          <p:nvPr/>
        </p:nvSpPr>
        <p:spPr>
          <a:xfrm>
            <a:off x="9148200" y="4926825"/>
            <a:ext cx="54822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900"/>
              <a:buFont typeface="Libre Baskerville"/>
              <a:buNone/>
            </a:pPr>
            <a:r>
              <a:rPr b="0" i="0" lang="en-US" sz="1900" u="none" cap="none" strike="noStrike">
                <a:solidFill>
                  <a:srgbClr val="45424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West Texas A&amp;M University (WTAMU)</a:t>
            </a:r>
            <a:endParaRPr b="0" i="0" sz="1900" u="none" cap="none" strike="noStrike"/>
          </a:p>
        </p:txBody>
      </p:sp>
      <p:sp>
        <p:nvSpPr>
          <p:cNvPr id="182" name="Google Shape;182;p8"/>
          <p:cNvSpPr/>
          <p:nvPr/>
        </p:nvSpPr>
        <p:spPr>
          <a:xfrm>
            <a:off x="9317083" y="5387332"/>
            <a:ext cx="4692300" cy="6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454240"/>
              </a:buClr>
              <a:buSzPts val="1500"/>
              <a:buFont typeface="DM Sans"/>
              <a:buNone/>
            </a:pPr>
            <a:r>
              <a:rPr b="0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Full Educator Portal rollout in </a:t>
            </a:r>
            <a:r>
              <a:rPr b="1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Spring 2026</a:t>
            </a:r>
            <a:r>
              <a:rPr b="0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and </a:t>
            </a:r>
            <a:r>
              <a:rPr lang="en-US" sz="1500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portal use</a:t>
            </a:r>
            <a:r>
              <a:rPr b="0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500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processes </a:t>
            </a:r>
            <a:r>
              <a:rPr b="0" i="0" lang="en-US" sz="1500" u="none" cap="none" strike="noStrike">
                <a:solidFill>
                  <a:srgbClr val="454240"/>
                </a:solidFill>
                <a:latin typeface="DM Sans"/>
                <a:ea typeface="DM Sans"/>
                <a:cs typeface="DM Sans"/>
                <a:sym typeface="DM Sans"/>
              </a:rPr>
              <a:t>established.</a:t>
            </a:r>
            <a:endParaRPr b="0" i="0" sz="1500" u="none" cap="none" strike="noStrike"/>
          </a:p>
        </p:txBody>
      </p:sp>
      <p:sp>
        <p:nvSpPr>
          <p:cNvPr id="183" name="Google Shape;183;p8"/>
          <p:cNvSpPr/>
          <p:nvPr/>
        </p:nvSpPr>
        <p:spPr>
          <a:xfrm>
            <a:off x="781407" y="6550104"/>
            <a:ext cx="13067586" cy="1132046"/>
          </a:xfrm>
          <a:prstGeom prst="roundRect">
            <a:avLst>
              <a:gd fmla="val 7249" name="adj"/>
            </a:avLst>
          </a:prstGeom>
          <a:solidFill>
            <a:srgbClr val="F3E4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4" name="Google Shape;18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6670" y="6836688"/>
            <a:ext cx="244197" cy="19526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8"/>
          <p:cNvSpPr/>
          <p:nvPr/>
        </p:nvSpPr>
        <p:spPr>
          <a:xfrm>
            <a:off x="1416129" y="6791206"/>
            <a:ext cx="12237601" cy="6203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DM Sans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 shared takeaway: data must not only be collected — it must be </a:t>
            </a:r>
            <a:r>
              <a:rPr b="1" i="0" lang="en-US" sz="1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returned to the people who need it</a:t>
            </a:r>
            <a:r>
              <a:rPr b="0" i="0" lang="en-US" sz="1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in a form they can act on, in time to make a difference.</a:t>
            </a:r>
            <a:endParaRPr b="0" i="0" sz="1500" u="none" cap="none" strike="noStrik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g3ded92bc0c9_0_0" title="unnam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50" y="64303"/>
            <a:ext cx="14630400" cy="8165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2026-04-16T15:51:33Z</dcterms:created>
</cp:coreProperties>
</file>